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77" r:id="rId3"/>
    <p:sldId id="269" r:id="rId4"/>
    <p:sldId id="268" r:id="rId5"/>
    <p:sldId id="270" r:id="rId6"/>
    <p:sldId id="271" r:id="rId7"/>
    <p:sldId id="272" r:id="rId8"/>
    <p:sldId id="273" r:id="rId9"/>
    <p:sldId id="274" r:id="rId10"/>
    <p:sldId id="275" r:id="rId11"/>
    <p:sldId id="276" r:id="rId12"/>
    <p:sldId id="259" r:id="rId13"/>
    <p:sldId id="260" r:id="rId14"/>
    <p:sldId id="261" r:id="rId15"/>
    <p:sldId id="262" r:id="rId16"/>
    <p:sldId id="263" r:id="rId17"/>
    <p:sldId id="264" r:id="rId18"/>
    <p:sldId id="265" r:id="rId19"/>
    <p:sldId id="266" r:id="rId20"/>
    <p:sldId id="258" r:id="rId21"/>
    <p:sldId id="257" r:id="rId22"/>
    <p:sldId id="26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F553B-58A7-46F5-9B84-226FDA0D55E1}" type="datetimeFigureOut">
              <a:rPr lang="it-IT" smtClean="0"/>
              <a:pPr/>
              <a:t>22/04/2020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49F496-E5B9-4A60-B281-0E4B33AA8CDB}"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234CEEAD-A0D6-45BF-967E-0A9C368977E0}" type="datetime1">
              <a:rPr lang="it-IT" smtClean="0"/>
              <a:pPr/>
              <a:t>22/04/2020</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99EC1C2D-B61C-4ADF-8D57-19534B39651B}"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BF36BE8-854D-4B55-A616-BDC9E0B92AA9}" type="datetime1">
              <a:rPr lang="it-IT" smtClean="0"/>
              <a:pPr/>
              <a:t>22/04/2020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D5220FB-0810-4B55-BEDE-AA11F2D5DAAD}" type="datetime1">
              <a:rPr lang="it-IT" smtClean="0"/>
              <a:pPr/>
              <a:t>22/04/2020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F2D17C5-6744-41DE-882B-37237B52443A}" type="datetime1">
              <a:rPr lang="it-IT" smtClean="0"/>
              <a:pPr/>
              <a:t>22/04/2020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246E47B7-4985-4F12-9848-A2C20CF3298B}" type="datetime1">
              <a:rPr lang="it-IT" smtClean="0"/>
              <a:pPr/>
              <a:t>22/04/2020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2AF3103E-BBF8-4023-9BBE-C36D224232E2}" type="datetime1">
              <a:rPr lang="it-IT" smtClean="0"/>
              <a:pPr/>
              <a:t>22/04/2020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1F6ACA47-CF16-44CB-B176-8971003B8700}" type="datetime1">
              <a:rPr lang="it-IT" smtClean="0"/>
              <a:pPr/>
              <a:t>22/04/2020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B5B3D7C9-B0A8-4FCA-9DA7-F99894E0E701}" type="datetime1">
              <a:rPr lang="it-IT" smtClean="0"/>
              <a:pPr/>
              <a:t>22/04/2020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A5A17DB-9646-4629-B0FE-90C4632CA492}" type="datetime1">
              <a:rPr lang="it-IT" smtClean="0"/>
              <a:pPr/>
              <a:t>22/04/2020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34255667-9D0D-4F57-B0D8-8E56E8468A47}" type="datetime1">
              <a:rPr lang="it-IT" smtClean="0"/>
              <a:pPr/>
              <a:t>22/04/2020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EC1C2D-B61C-4ADF-8D57-19534B39651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55169CE6-DB78-470A-8A61-4FAA5F266628}" type="datetime1">
              <a:rPr lang="it-IT" smtClean="0"/>
              <a:pPr/>
              <a:t>22/04/2020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99EC1C2D-B61C-4ADF-8D57-19534B39651B}"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8A2D17-3D4D-47B7-BEBF-DC997E91CB0E}" type="datetime1">
              <a:rPr lang="it-IT" smtClean="0"/>
              <a:pPr/>
              <a:t>22/04/2020</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EC1C2D-B61C-4ADF-8D57-19534B39651B}"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9"/>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4" name="Sottotitolo 3"/>
          <p:cNvSpPr txBox="1">
            <a:spLocks noGrp="1"/>
          </p:cNvSpPr>
          <p:nvPr>
            <p:ph type="subTitle" idx="1"/>
          </p:nvPr>
        </p:nvSpPr>
        <p:spPr>
          <a:xfrm>
            <a:off x="611560" y="6021288"/>
            <a:ext cx="7854696" cy="344480"/>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a:t>
            </a:fld>
            <a:endParaRPr lang="it-IT"/>
          </a:p>
        </p:txBody>
      </p:sp>
      <p:sp>
        <p:nvSpPr>
          <p:cNvPr id="7" name="CasellaDiTesto 6"/>
          <p:cNvSpPr txBox="1"/>
          <p:nvPr/>
        </p:nvSpPr>
        <p:spPr>
          <a:xfrm>
            <a:off x="395536" y="5373216"/>
            <a:ext cx="8352928" cy="400110"/>
          </a:xfrm>
          <a:prstGeom prst="rect">
            <a:avLst/>
          </a:prstGeom>
          <a:solidFill>
            <a:schemeClr val="accent5">
              <a:lumMod val="20000"/>
              <a:lumOff val="80000"/>
            </a:schemeClr>
          </a:solidFill>
          <a:ln w="25400">
            <a:solidFill>
              <a:srgbClr val="FF0000"/>
            </a:solidFill>
          </a:ln>
        </p:spPr>
        <p:txBody>
          <a:bodyPr wrap="square" rtlCol="0">
            <a:spAutoFit/>
          </a:bodyPr>
          <a:lstStyle/>
          <a:p>
            <a:pPr algn="ctr"/>
            <a:r>
              <a:rPr lang="it-IT" sz="2000" b="1" dirty="0" smtClean="0">
                <a:solidFill>
                  <a:schemeClr val="tx2">
                    <a:lumMod val="50000"/>
                  </a:schemeClr>
                </a:solidFill>
              </a:rPr>
              <a:t>“E’ un fenomeno più diffuso di quanto non si possa immaginare”. </a:t>
            </a:r>
            <a:endParaRPr lang="it-IT" sz="2000" b="1" dirty="0">
              <a:solidFill>
                <a:schemeClr val="tx2">
                  <a:lumMod val="50000"/>
                </a:schemeClr>
              </a:solidFill>
            </a:endParaRPr>
          </a:p>
        </p:txBody>
      </p:sp>
      <p:pic>
        <p:nvPicPr>
          <p:cNvPr id="1026" name="Picture 2" descr="C:\Users\Master\Desktop\Sfruttamento\min2.jpg"/>
          <p:cNvPicPr>
            <a:picLocks noChangeAspect="1" noChangeArrowheads="1"/>
          </p:cNvPicPr>
          <p:nvPr/>
        </p:nvPicPr>
        <p:blipFill>
          <a:blip r:embed="rId2" cstate="print"/>
          <a:srcRect/>
          <a:stretch>
            <a:fillRect/>
          </a:stretch>
        </p:blipFill>
        <p:spPr bwMode="auto">
          <a:xfrm>
            <a:off x="1547664" y="1052736"/>
            <a:ext cx="6028928" cy="4015360"/>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10</a:t>
            </a:fld>
            <a:endParaRPr lang="it-IT"/>
          </a:p>
        </p:txBody>
      </p:sp>
      <p:sp>
        <p:nvSpPr>
          <p:cNvPr id="7" name="CasellaDiTesto 6"/>
          <p:cNvSpPr txBox="1"/>
          <p:nvPr/>
        </p:nvSpPr>
        <p:spPr>
          <a:xfrm>
            <a:off x="323528" y="1484784"/>
            <a:ext cx="8424936" cy="2031325"/>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Il turismo è strettamente legato alla povertà</a:t>
            </a:r>
            <a:r>
              <a:rPr lang="it-IT" dirty="0" smtClean="0">
                <a:solidFill>
                  <a:schemeClr val="accent1"/>
                </a:solidFill>
              </a:rPr>
              <a:t>; in Sud America e nel Sudest asiatico ad esempio i bambini di strada si danno spesso alla prostituzione come ultima risorsa di sopravvivenza: in ogni caso sempre i bambini che si trovano in una situazione di miseria materiale e mancanza d'istruzione risultano più vulnerabili e quindi molto più facili bersagli da parte dei trafficanti.</a:t>
            </a:r>
          </a:p>
          <a:p>
            <a:pPr algn="just"/>
            <a:r>
              <a:rPr lang="it-IT" b="1" dirty="0" smtClean="0">
                <a:solidFill>
                  <a:srgbClr val="FF0000"/>
                </a:solidFill>
              </a:rPr>
              <a:t>Thailandia, Cambogia, India, Brasile e Messico</a:t>
            </a:r>
            <a:r>
              <a:rPr lang="it-IT" dirty="0" smtClean="0">
                <a:solidFill>
                  <a:schemeClr val="accent1"/>
                </a:solidFill>
              </a:rPr>
              <a:t> sono stati identificati come i principali "punti caldi" di sfruttamento sessuale di minorenni.</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Prostituzione minorile: ultima risorsa di sopravvivenza</a:t>
            </a:r>
            <a:endParaRPr lang="it-IT" b="1" dirty="0"/>
          </a:p>
        </p:txBody>
      </p:sp>
      <p:pic>
        <p:nvPicPr>
          <p:cNvPr id="2050" name="Picture 2" descr="C:\Users\Master\Desktop\min5.jpg"/>
          <p:cNvPicPr>
            <a:picLocks noChangeAspect="1" noChangeArrowheads="1"/>
          </p:cNvPicPr>
          <p:nvPr/>
        </p:nvPicPr>
        <p:blipFill>
          <a:blip r:embed="rId2" cstate="print"/>
          <a:srcRect/>
          <a:stretch>
            <a:fillRect/>
          </a:stretch>
        </p:blipFill>
        <p:spPr bwMode="auto">
          <a:xfrm>
            <a:off x="2267744" y="3645024"/>
            <a:ext cx="4780484"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11</a:t>
            </a:fld>
            <a:endParaRPr lang="it-IT"/>
          </a:p>
        </p:txBody>
      </p:sp>
      <p:sp>
        <p:nvSpPr>
          <p:cNvPr id="7" name="CasellaDiTesto 6"/>
          <p:cNvSpPr txBox="1"/>
          <p:nvPr/>
        </p:nvSpPr>
        <p:spPr>
          <a:xfrm>
            <a:off x="2915816" y="1268760"/>
            <a:ext cx="5832648" cy="5355312"/>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In Thailandia il numero esatto di bambini </a:t>
            </a:r>
            <a:r>
              <a:rPr lang="it-IT" b="1" dirty="0" err="1" smtClean="0">
                <a:solidFill>
                  <a:srgbClr val="FF0000"/>
                </a:solidFill>
              </a:rPr>
              <a:t>prostituti</a:t>
            </a:r>
            <a:r>
              <a:rPr lang="it-IT" b="1" dirty="0" smtClean="0">
                <a:solidFill>
                  <a:srgbClr val="FF0000"/>
                </a:solidFill>
              </a:rPr>
              <a:t> </a:t>
            </a:r>
            <a:r>
              <a:rPr lang="it-IT" dirty="0" smtClean="0">
                <a:solidFill>
                  <a:schemeClr val="accent1"/>
                </a:solidFill>
              </a:rPr>
              <a:t>non è noto, ma </a:t>
            </a:r>
            <a:r>
              <a:rPr lang="it-IT" dirty="0" err="1" smtClean="0">
                <a:solidFill>
                  <a:schemeClr val="accent1"/>
                </a:solidFill>
              </a:rPr>
              <a:t>Health</a:t>
            </a:r>
            <a:r>
              <a:rPr lang="it-IT" dirty="0" smtClean="0">
                <a:solidFill>
                  <a:schemeClr val="accent1"/>
                </a:solidFill>
              </a:rPr>
              <a:t> System </a:t>
            </a:r>
            <a:r>
              <a:rPr lang="it-IT" dirty="0" err="1" smtClean="0">
                <a:solidFill>
                  <a:schemeClr val="accent1"/>
                </a:solidFill>
              </a:rPr>
              <a:t>Research</a:t>
            </a:r>
            <a:r>
              <a:rPr lang="it-IT" dirty="0" smtClean="0">
                <a:solidFill>
                  <a:schemeClr val="accent1"/>
                </a:solidFill>
              </a:rPr>
              <a:t> </a:t>
            </a:r>
            <a:r>
              <a:rPr lang="it-IT" dirty="0" err="1" smtClean="0">
                <a:solidFill>
                  <a:schemeClr val="accent1"/>
                </a:solidFill>
              </a:rPr>
              <a:t>Institute</a:t>
            </a:r>
            <a:r>
              <a:rPr lang="it-IT" dirty="0" smtClean="0">
                <a:solidFill>
                  <a:schemeClr val="accent1"/>
                </a:solidFill>
              </a:rPr>
              <a:t> riferisce che i minorenni che si prostituiscono, più o meno volontariamente, sono il 40% di tutte le persone che si dedicano alla prostituzione all'interno dei confini nazionali. </a:t>
            </a:r>
          </a:p>
          <a:p>
            <a:pPr algn="just"/>
            <a:r>
              <a:rPr lang="it-IT" b="1" dirty="0" smtClean="0">
                <a:solidFill>
                  <a:srgbClr val="FF0000"/>
                </a:solidFill>
              </a:rPr>
              <a:t>In Cambogia </a:t>
            </a:r>
            <a:r>
              <a:rPr lang="it-IT" dirty="0" smtClean="0">
                <a:solidFill>
                  <a:schemeClr val="accent1"/>
                </a:solidFill>
              </a:rPr>
              <a:t>è stato stimato che circa un terzo di tutti coloro che si prostituiscono hanno meno di 18 anni. </a:t>
            </a:r>
          </a:p>
          <a:p>
            <a:pPr algn="just"/>
            <a:r>
              <a:rPr lang="it-IT" b="1" dirty="0" smtClean="0">
                <a:solidFill>
                  <a:srgbClr val="FF0000"/>
                </a:solidFill>
              </a:rPr>
              <a:t>In India la polizia federale afferma </a:t>
            </a:r>
            <a:r>
              <a:rPr lang="it-IT" dirty="0" smtClean="0">
                <a:solidFill>
                  <a:schemeClr val="accent1"/>
                </a:solidFill>
              </a:rPr>
              <a:t>che siano almeno un milione e 200 mila i minorenni coinvolti nel giro della prostituzione, e quindi anche - in parte - in quello del turismo sessuale. </a:t>
            </a:r>
          </a:p>
          <a:p>
            <a:pPr algn="just"/>
            <a:r>
              <a:rPr lang="it-IT" b="1" dirty="0" smtClean="0">
                <a:solidFill>
                  <a:srgbClr val="FF0000"/>
                </a:solidFill>
              </a:rPr>
              <a:t>Fino a poco tempo fa il Brasile </a:t>
            </a:r>
            <a:r>
              <a:rPr lang="it-IT" dirty="0" smtClean="0">
                <a:solidFill>
                  <a:schemeClr val="accent1"/>
                </a:solidFill>
              </a:rPr>
              <a:t>è stato considerato avere il record di traffico sessuale minorile inferiore solo a quello thailandese, ma a seguito di un rapporto della BBC del 2010 il paese latino americano sembra aver addirittura superato quello asiatico: "in questo momento il Brasile è la destinazione più popolare del pianeta per il turismo sessuale</a:t>
            </a:r>
            <a:r>
              <a:rPr lang="it-IT" baseline="30000" dirty="0" smtClean="0">
                <a:solidFill>
                  <a:schemeClr val="accent1"/>
                </a:solidFill>
              </a:rPr>
              <a:t>.</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La geografia dello sfruttamento sessuale minorile</a:t>
            </a:r>
            <a:endParaRPr lang="it-IT" b="1" dirty="0"/>
          </a:p>
        </p:txBody>
      </p:sp>
      <p:pic>
        <p:nvPicPr>
          <p:cNvPr id="12290" name="Picture 2" descr="C:\Users\Master\Desktop\Sfruttamento\t.jpg"/>
          <p:cNvPicPr>
            <a:picLocks noChangeAspect="1" noChangeArrowheads="1"/>
          </p:cNvPicPr>
          <p:nvPr/>
        </p:nvPicPr>
        <p:blipFill>
          <a:blip r:embed="rId2" cstate="print"/>
          <a:srcRect/>
          <a:stretch>
            <a:fillRect/>
          </a:stretch>
        </p:blipFill>
        <p:spPr bwMode="auto">
          <a:xfrm>
            <a:off x="179512" y="2780928"/>
            <a:ext cx="2595629"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2290"/>
                                        </p:tgtEl>
                                        <p:attrNameLst>
                                          <p:attrName>style.visibility</p:attrName>
                                        </p:attrNameLst>
                                      </p:cBhvr>
                                      <p:to>
                                        <p:strVal val="visible"/>
                                      </p:to>
                                    </p:set>
                                    <p:animEffect transition="in" filter="wheel(4)">
                                      <p:cBhvr>
                                        <p:cTn id="16" dur="2000"/>
                                        <p:tgtEl>
                                          <p:spTgt spid="1229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1000"/>
                                        <p:tgtEl>
                                          <p:spTgt spid="7">
                                            <p:txEl>
                                              <p:pRg st="3" end="3"/>
                                            </p:txEl>
                                          </p:spTgt>
                                        </p:tgtEl>
                                      </p:cBhvr>
                                    </p:animEffect>
                                    <p:anim calcmode="lin" valueType="num">
                                      <p:cBhvr>
                                        <p:cTn id="4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12</a:t>
            </a:fld>
            <a:endParaRPr lang="it-IT"/>
          </a:p>
        </p:txBody>
      </p:sp>
      <p:sp>
        <p:nvSpPr>
          <p:cNvPr id="7" name="CasellaDiTesto 6"/>
          <p:cNvSpPr txBox="1"/>
          <p:nvPr/>
        </p:nvSpPr>
        <p:spPr>
          <a:xfrm>
            <a:off x="323528" y="1484784"/>
            <a:ext cx="5976664" cy="4708981"/>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La prostituzione minorile </a:t>
            </a:r>
            <a:r>
              <a:rPr lang="it-IT" sz="2000" dirty="0" smtClean="0">
                <a:solidFill>
                  <a:srgbClr val="0070C0"/>
                </a:solidFill>
              </a:rPr>
              <a:t>è aumentata più del 500% negli ultimi 3 anni e coinvolge in egual misura maschi e femmine, così come la pornografia minorile che ha registrato un +569% dei casi in 10 anni. </a:t>
            </a:r>
          </a:p>
          <a:p>
            <a:pPr algn="just"/>
            <a:r>
              <a:rPr lang="it-IT" sz="2000" b="1" dirty="0" smtClean="0">
                <a:solidFill>
                  <a:srgbClr val="FF0000"/>
                </a:solidFill>
              </a:rPr>
              <a:t>Da cosa dipende? </a:t>
            </a:r>
            <a:r>
              <a:rPr lang="it-IT" sz="2000" dirty="0" smtClean="0">
                <a:solidFill>
                  <a:srgbClr val="0070C0"/>
                </a:solidFill>
              </a:rPr>
              <a:t>“La prostituzione minorile va compresa nel suo insieme sotto due differenti aspetti”, spiega alla DIRE Federico Bianchi di </a:t>
            </a:r>
            <a:r>
              <a:rPr lang="it-IT" sz="2000" dirty="0" err="1" smtClean="0">
                <a:solidFill>
                  <a:srgbClr val="0070C0"/>
                </a:solidFill>
              </a:rPr>
              <a:t>Castelbianco</a:t>
            </a:r>
            <a:r>
              <a:rPr lang="it-IT" sz="2000" dirty="0" smtClean="0">
                <a:solidFill>
                  <a:srgbClr val="0070C0"/>
                </a:solidFill>
              </a:rPr>
              <a:t>, noto psicoterapeuta dell’età evolutiva: </a:t>
            </a:r>
          </a:p>
          <a:p>
            <a:pPr algn="just"/>
            <a:r>
              <a:rPr lang="it-IT" sz="2000" b="1" dirty="0" smtClean="0">
                <a:solidFill>
                  <a:srgbClr val="FF0000"/>
                </a:solidFill>
              </a:rPr>
              <a:t>“Da un lato c’è il carnefice</a:t>
            </a:r>
            <a:r>
              <a:rPr lang="it-IT" sz="2000" dirty="0" smtClean="0">
                <a:solidFill>
                  <a:srgbClr val="0070C0"/>
                </a:solidFill>
              </a:rPr>
              <a:t>, l’adulto perverso e negativo che spinge i minori a prostituirsi, come spesso si legge sui giornali. </a:t>
            </a:r>
          </a:p>
          <a:p>
            <a:pPr algn="just"/>
            <a:r>
              <a:rPr lang="it-IT" sz="2000" b="1" dirty="0" smtClean="0">
                <a:solidFill>
                  <a:srgbClr val="FF0000"/>
                </a:solidFill>
              </a:rPr>
              <a:t>Un vero e proprio accanimento </a:t>
            </a:r>
            <a:r>
              <a:rPr lang="it-IT" sz="2000" dirty="0" smtClean="0">
                <a:solidFill>
                  <a:srgbClr val="0070C0"/>
                </a:solidFill>
              </a:rPr>
              <a:t>sulla vittima- precisa lo psicologo- che non riesce a ribellarsi”. Questo, però, è “un problema della Magistratura più che degli psicologi”.</a:t>
            </a:r>
            <a:endParaRPr lang="it-IT" sz="2000" dirty="0">
              <a:solidFill>
                <a:srgbClr val="0070C0"/>
              </a:solidFill>
            </a:endParaRPr>
          </a:p>
        </p:txBody>
      </p:sp>
      <p:sp>
        <p:nvSpPr>
          <p:cNvPr id="9" name="CasellaDiTesto 8"/>
          <p:cNvSpPr txBox="1"/>
          <p:nvPr/>
        </p:nvSpPr>
        <p:spPr>
          <a:xfrm>
            <a:off x="1619672" y="836712"/>
            <a:ext cx="5832648" cy="369332"/>
          </a:xfrm>
          <a:prstGeom prst="rect">
            <a:avLst/>
          </a:prstGeom>
          <a:noFill/>
        </p:spPr>
        <p:txBody>
          <a:bodyPr wrap="square" rtlCol="0">
            <a:spAutoFit/>
          </a:bodyPr>
          <a:lstStyle/>
          <a:p>
            <a:pPr algn="ctr"/>
            <a:r>
              <a:rPr lang="it-IT" b="1" dirty="0" smtClean="0"/>
              <a:t>Allarme baby squillo in Italia</a:t>
            </a:r>
            <a:endParaRPr lang="it-IT" b="1" dirty="0"/>
          </a:p>
        </p:txBody>
      </p:sp>
      <p:pic>
        <p:nvPicPr>
          <p:cNvPr id="2050" name="Picture 2" descr="C:\Users\Master\Desktop\Sfruttamento\min1.jpeg"/>
          <p:cNvPicPr>
            <a:picLocks noChangeAspect="1" noChangeArrowheads="1"/>
          </p:cNvPicPr>
          <p:nvPr/>
        </p:nvPicPr>
        <p:blipFill>
          <a:blip r:embed="rId2" cstate="print"/>
          <a:srcRect/>
          <a:stretch>
            <a:fillRect/>
          </a:stretch>
        </p:blipFill>
        <p:spPr bwMode="auto">
          <a:xfrm>
            <a:off x="6444208" y="2708920"/>
            <a:ext cx="2551141"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1000"/>
                                        <p:tgtEl>
                                          <p:spTgt spid="7">
                                            <p:txEl>
                                              <p:pRg st="3" end="3"/>
                                            </p:txEl>
                                          </p:spTgt>
                                        </p:tgtEl>
                                      </p:cBhvr>
                                    </p:animEffect>
                                    <p:anim calcmode="lin" valueType="num">
                                      <p:cBhvr>
                                        <p:cTn id="4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13</a:t>
            </a:fld>
            <a:endParaRPr lang="it-IT"/>
          </a:p>
        </p:txBody>
      </p:sp>
      <p:sp>
        <p:nvSpPr>
          <p:cNvPr id="7" name="CasellaDiTesto 6"/>
          <p:cNvSpPr txBox="1"/>
          <p:nvPr/>
        </p:nvSpPr>
        <p:spPr>
          <a:xfrm>
            <a:off x="3923928" y="1700808"/>
            <a:ext cx="5040560" cy="4401205"/>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Altro discorso </a:t>
            </a:r>
            <a:r>
              <a:rPr lang="it-IT" sz="2000" dirty="0" smtClean="0">
                <a:solidFill>
                  <a:schemeClr val="accent1"/>
                </a:solidFill>
              </a:rPr>
              <a:t>riguarda i ragazzi che “volontariamente iniziano a immaginare e a realizzare un comportamento sessuale deviante, quale fonte di guadagno. </a:t>
            </a:r>
          </a:p>
          <a:p>
            <a:pPr algn="just"/>
            <a:r>
              <a:rPr lang="it-IT" sz="2000" b="1" dirty="0" smtClean="0">
                <a:solidFill>
                  <a:srgbClr val="FF0000"/>
                </a:solidFill>
              </a:rPr>
              <a:t>Vendono il corpo </a:t>
            </a:r>
            <a:r>
              <a:rPr lang="it-IT" sz="2000" dirty="0" smtClean="0">
                <a:solidFill>
                  <a:schemeClr val="accent1"/>
                </a:solidFill>
              </a:rPr>
              <a:t>per trarne un beneficio economico- prosegue </a:t>
            </a:r>
            <a:r>
              <a:rPr lang="it-IT" sz="2000" dirty="0" err="1" smtClean="0">
                <a:solidFill>
                  <a:schemeClr val="accent1"/>
                </a:solidFill>
              </a:rPr>
              <a:t>Castelbianco-</a:t>
            </a:r>
            <a:r>
              <a:rPr lang="it-IT" sz="2000" dirty="0" smtClean="0">
                <a:solidFill>
                  <a:schemeClr val="accent1"/>
                </a:solidFill>
              </a:rPr>
              <a:t> e poter così acquistare tutte le ‘cose’, piccole o grandi, che in quel momento offrono un senso di piacere, potenza e modernità”.</a:t>
            </a:r>
          </a:p>
          <a:p>
            <a:pPr algn="just"/>
            <a:r>
              <a:rPr lang="it-IT" sz="2000" b="1" dirty="0" smtClean="0">
                <a:solidFill>
                  <a:srgbClr val="FF0000"/>
                </a:solidFill>
              </a:rPr>
              <a:t>Una fotografia inquietante </a:t>
            </a:r>
            <a:r>
              <a:rPr lang="it-IT" sz="2000" dirty="0" smtClean="0">
                <a:solidFill>
                  <a:schemeClr val="accent1"/>
                </a:solidFill>
              </a:rPr>
              <a:t>quella tracciata dallo psicoterapeuta, ma che raffigura la condizione di molti adolescenti: “E’ un fenomeno più diffuso di quanto non si possa immaginare”. </a:t>
            </a:r>
            <a:endParaRPr lang="it-IT" sz="2000" dirty="0">
              <a:solidFill>
                <a:schemeClr val="accent1"/>
              </a:solidFill>
            </a:endParaRPr>
          </a:p>
        </p:txBody>
      </p:sp>
      <p:sp>
        <p:nvSpPr>
          <p:cNvPr id="9" name="CasellaDiTesto 8"/>
          <p:cNvSpPr txBox="1"/>
          <p:nvPr/>
        </p:nvSpPr>
        <p:spPr>
          <a:xfrm>
            <a:off x="1619672" y="836712"/>
            <a:ext cx="5832648" cy="369332"/>
          </a:xfrm>
          <a:prstGeom prst="rect">
            <a:avLst/>
          </a:prstGeom>
          <a:noFill/>
        </p:spPr>
        <p:txBody>
          <a:bodyPr wrap="square" rtlCol="0">
            <a:spAutoFit/>
          </a:bodyPr>
          <a:lstStyle/>
          <a:p>
            <a:pPr algn="ctr"/>
            <a:r>
              <a:rPr lang="it-IT" b="1" dirty="0" smtClean="0"/>
              <a:t>Vendono il corpo per un beneficio economico</a:t>
            </a:r>
            <a:endParaRPr lang="it-IT" b="1" dirty="0"/>
          </a:p>
        </p:txBody>
      </p:sp>
      <p:pic>
        <p:nvPicPr>
          <p:cNvPr id="13314" name="Picture 2" descr="C:\Users\Master\Desktop\Sfruttamento\min10.jpg"/>
          <p:cNvPicPr>
            <a:picLocks noChangeAspect="1" noChangeArrowheads="1"/>
          </p:cNvPicPr>
          <p:nvPr/>
        </p:nvPicPr>
        <p:blipFill>
          <a:blip r:embed="rId2" cstate="print"/>
          <a:srcRect/>
          <a:stretch>
            <a:fillRect/>
          </a:stretch>
        </p:blipFill>
        <p:spPr bwMode="auto">
          <a:xfrm>
            <a:off x="467544" y="2420888"/>
            <a:ext cx="3180979"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3314"/>
                                        </p:tgtEl>
                                        <p:attrNameLst>
                                          <p:attrName>style.visibility</p:attrName>
                                        </p:attrNameLst>
                                      </p:cBhvr>
                                      <p:to>
                                        <p:strVal val="visible"/>
                                      </p:to>
                                    </p:set>
                                    <p:animEffect transition="in" filter="wheel(4)">
                                      <p:cBhvr>
                                        <p:cTn id="16" dur="2000"/>
                                        <p:tgtEl>
                                          <p:spTgt spid="1331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14</a:t>
            </a:fld>
            <a:endParaRPr lang="it-IT"/>
          </a:p>
        </p:txBody>
      </p:sp>
      <p:sp>
        <p:nvSpPr>
          <p:cNvPr id="7" name="CasellaDiTesto 6"/>
          <p:cNvSpPr txBox="1"/>
          <p:nvPr/>
        </p:nvSpPr>
        <p:spPr>
          <a:xfrm>
            <a:off x="251520" y="1340768"/>
            <a:ext cx="8640960" cy="3170099"/>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La causa </a:t>
            </a:r>
            <a:r>
              <a:rPr lang="it-IT" sz="2000" dirty="0" smtClean="0">
                <a:solidFill>
                  <a:schemeClr val="accent1"/>
                </a:solidFill>
              </a:rPr>
              <a:t>è “determinata dalla scissione che i giovani hanno impostato tra l’affettività e la sessualità”. </a:t>
            </a:r>
          </a:p>
          <a:p>
            <a:pPr algn="just"/>
            <a:r>
              <a:rPr lang="it-IT" sz="2000" b="1" dirty="0" smtClean="0">
                <a:solidFill>
                  <a:srgbClr val="FF0000"/>
                </a:solidFill>
              </a:rPr>
              <a:t>Significa che </a:t>
            </a:r>
            <a:r>
              <a:rPr lang="it-IT" sz="2000" dirty="0" smtClean="0">
                <a:solidFill>
                  <a:schemeClr val="accent1"/>
                </a:solidFill>
              </a:rPr>
              <a:t>“un’attività sessuale senza affetto non ha valore, non ha sentimento ed è quindi replicabile a più riprese. </a:t>
            </a:r>
          </a:p>
          <a:p>
            <a:pPr algn="just"/>
            <a:r>
              <a:rPr lang="it-IT" sz="2000" b="1" dirty="0" smtClean="0">
                <a:solidFill>
                  <a:srgbClr val="FF0000"/>
                </a:solidFill>
              </a:rPr>
              <a:t>Questi adolescenti- </a:t>
            </a:r>
            <a:r>
              <a:rPr lang="it-IT" sz="2000" dirty="0" smtClean="0">
                <a:solidFill>
                  <a:schemeClr val="accent1"/>
                </a:solidFill>
              </a:rPr>
              <a:t>sottolinea lo psicologo- si sentono adulti e scientemente, rispetto alla loro età, considerano l’atto sessuale come passeggero e poco significativo”.</a:t>
            </a:r>
          </a:p>
          <a:p>
            <a:pPr algn="just"/>
            <a:r>
              <a:rPr lang="it-IT" sz="2000" b="1" dirty="0" smtClean="0">
                <a:solidFill>
                  <a:srgbClr val="FF0000"/>
                </a:solidFill>
              </a:rPr>
              <a:t>I giovani </a:t>
            </a:r>
            <a:r>
              <a:rPr lang="it-IT" sz="2000" dirty="0" smtClean="0">
                <a:solidFill>
                  <a:schemeClr val="accent1"/>
                </a:solidFill>
              </a:rPr>
              <a:t>sono fortunatamente onesti e lo dicono chiaramente: “Se ricordiamo le famose ragazze dei Parioli, la loro prima rivelazione è stata proprio il chiarire che non erano state spinte da nessuno.</a:t>
            </a:r>
            <a:endParaRPr lang="it-IT" sz="2000" dirty="0">
              <a:solidFill>
                <a:schemeClr val="accent1"/>
              </a:solidFill>
            </a:endParaRPr>
          </a:p>
        </p:txBody>
      </p:sp>
      <p:sp>
        <p:nvSpPr>
          <p:cNvPr id="9" name="CasellaDiTesto 8"/>
          <p:cNvSpPr txBox="1"/>
          <p:nvPr/>
        </p:nvSpPr>
        <p:spPr>
          <a:xfrm>
            <a:off x="1619672" y="836712"/>
            <a:ext cx="5832648" cy="369332"/>
          </a:xfrm>
          <a:prstGeom prst="rect">
            <a:avLst/>
          </a:prstGeom>
          <a:noFill/>
        </p:spPr>
        <p:txBody>
          <a:bodyPr wrap="square" rtlCol="0">
            <a:spAutoFit/>
          </a:bodyPr>
          <a:lstStyle/>
          <a:p>
            <a:pPr algn="ctr"/>
            <a:r>
              <a:rPr lang="it-IT" b="1" dirty="0" smtClean="0"/>
              <a:t>Scissione tra affettività e sessualità</a:t>
            </a:r>
            <a:endParaRPr lang="it-IT" b="1" dirty="0"/>
          </a:p>
        </p:txBody>
      </p:sp>
      <p:pic>
        <p:nvPicPr>
          <p:cNvPr id="3075" name="Picture 3" descr="C:\Users\Master\Desktop\Sfruttamento\min6.jpg"/>
          <p:cNvPicPr>
            <a:picLocks noChangeAspect="1" noChangeArrowheads="1"/>
          </p:cNvPicPr>
          <p:nvPr/>
        </p:nvPicPr>
        <p:blipFill>
          <a:blip r:embed="rId2" cstate="print"/>
          <a:srcRect/>
          <a:stretch>
            <a:fillRect/>
          </a:stretch>
        </p:blipFill>
        <p:spPr bwMode="auto">
          <a:xfrm>
            <a:off x="2627784" y="4653136"/>
            <a:ext cx="3744416"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3075"/>
                                        </p:tgtEl>
                                        <p:attrNameLst>
                                          <p:attrName>style.visibility</p:attrName>
                                        </p:attrNameLst>
                                      </p:cBhvr>
                                      <p:to>
                                        <p:strVal val="visible"/>
                                      </p:to>
                                    </p:set>
                                    <p:animEffect transition="in" filter="wheel(4)">
                                      <p:cBhvr>
                                        <p:cTn id="16" dur="2000"/>
                                        <p:tgtEl>
                                          <p:spTgt spid="3075"/>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1000"/>
                                        <p:tgtEl>
                                          <p:spTgt spid="7">
                                            <p:txEl>
                                              <p:pRg st="3" end="3"/>
                                            </p:txEl>
                                          </p:spTgt>
                                        </p:tgtEl>
                                      </p:cBhvr>
                                    </p:animEffect>
                                    <p:anim calcmode="lin" valueType="num">
                                      <p:cBhvr>
                                        <p:cTn id="4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15</a:t>
            </a:fld>
            <a:endParaRPr lang="it-IT"/>
          </a:p>
        </p:txBody>
      </p:sp>
      <p:sp>
        <p:nvSpPr>
          <p:cNvPr id="7" name="CasellaDiTesto 6"/>
          <p:cNvSpPr txBox="1"/>
          <p:nvPr/>
        </p:nvSpPr>
        <p:spPr>
          <a:xfrm>
            <a:off x="251520" y="1340768"/>
            <a:ext cx="8496944" cy="5016758"/>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Il 50% dei baby squillo sono maschietti</a:t>
            </a:r>
            <a:r>
              <a:rPr lang="it-IT" sz="2000" dirty="0" smtClean="0">
                <a:solidFill>
                  <a:schemeClr val="accent1"/>
                </a:solidFill>
              </a:rPr>
              <a:t>. “L’incapacità di difendere il proprio corpo e considerarlo di poco valore ha portato entrambi i sessi, indistintamente, a ritenere che un atto sessuale scisso dall’affettività possa non lasciare tracce ma portare solo soldi”. </a:t>
            </a:r>
          </a:p>
          <a:p>
            <a:pPr algn="just"/>
            <a:r>
              <a:rPr lang="it-IT" sz="2000" b="1" dirty="0" smtClean="0">
                <a:solidFill>
                  <a:srgbClr val="FF0000"/>
                </a:solidFill>
              </a:rPr>
              <a:t>“I giovani si considerano autonomi </a:t>
            </a:r>
            <a:r>
              <a:rPr lang="it-IT" sz="2000" dirty="0" smtClean="0">
                <a:solidFill>
                  <a:schemeClr val="accent1"/>
                </a:solidFill>
              </a:rPr>
              <a:t>nella decisione di ‘prostituirsi’, per loro non è un sacrificio, non è un fare qualcosa di sbagliato. Si tratta di soli pochi minuti di tempo e poi arrivano i benefici economici. </a:t>
            </a:r>
          </a:p>
          <a:p>
            <a:pPr algn="just"/>
            <a:r>
              <a:rPr lang="it-IT" sz="2000" b="1" dirty="0" smtClean="0">
                <a:solidFill>
                  <a:srgbClr val="FF0000"/>
                </a:solidFill>
              </a:rPr>
              <a:t>Sono completamente inconsapevoli </a:t>
            </a:r>
            <a:r>
              <a:rPr lang="it-IT" sz="2000" dirty="0" smtClean="0">
                <a:solidFill>
                  <a:schemeClr val="accent1"/>
                </a:solidFill>
              </a:rPr>
              <a:t>delle conseguenze psicologiche di ciò che fanno e le pagano tutte, perché nessuno ne esce indenne, ma se ne rendono conto solo successivamente”. </a:t>
            </a:r>
          </a:p>
          <a:p>
            <a:pPr algn="just"/>
            <a:r>
              <a:rPr lang="it-IT" sz="2000" b="1" dirty="0" smtClean="0">
                <a:solidFill>
                  <a:srgbClr val="FF0000"/>
                </a:solidFill>
              </a:rPr>
              <a:t>Ferite interne profonde</a:t>
            </a:r>
            <a:r>
              <a:rPr lang="it-IT" sz="2000" dirty="0" smtClean="0">
                <a:solidFill>
                  <a:schemeClr val="accent1"/>
                </a:solidFill>
              </a:rPr>
              <a:t>, depressione, insonnia, bassa autostima, comportamenti ancora più trasgressivi “per cercare nella trasgressione seguente un modo per superare quella precedente, come se fosse uno stadio nuovo della vita”. </a:t>
            </a:r>
          </a:p>
          <a:p>
            <a:pPr algn="just"/>
            <a:r>
              <a:rPr lang="it-IT" sz="2000" b="1" dirty="0" err="1" smtClean="0">
                <a:solidFill>
                  <a:srgbClr val="FF0000"/>
                </a:solidFill>
              </a:rPr>
              <a:t>Castelbianco</a:t>
            </a:r>
            <a:r>
              <a:rPr lang="it-IT" sz="2000" b="1" dirty="0" smtClean="0">
                <a:solidFill>
                  <a:srgbClr val="FF0000"/>
                </a:solidFill>
              </a:rPr>
              <a:t> conclude</a:t>
            </a:r>
            <a:r>
              <a:rPr lang="it-IT" sz="2000" dirty="0" smtClean="0">
                <a:solidFill>
                  <a:schemeClr val="accent1"/>
                </a:solidFill>
              </a:rPr>
              <a:t>: “Se non li prendiamo in tempo, vedremo sprofondare questi giovani in una esistenza tutta in discesa”.</a:t>
            </a:r>
            <a:endParaRPr lang="it-IT" sz="2000" dirty="0">
              <a:solidFill>
                <a:schemeClr val="accent1"/>
              </a:solidFill>
            </a:endParaRPr>
          </a:p>
        </p:txBody>
      </p:sp>
      <p:sp>
        <p:nvSpPr>
          <p:cNvPr id="9" name="CasellaDiTesto 8"/>
          <p:cNvSpPr txBox="1"/>
          <p:nvPr/>
        </p:nvSpPr>
        <p:spPr>
          <a:xfrm>
            <a:off x="1619672" y="836712"/>
            <a:ext cx="5832648" cy="369332"/>
          </a:xfrm>
          <a:prstGeom prst="rect">
            <a:avLst/>
          </a:prstGeom>
          <a:noFill/>
        </p:spPr>
        <p:txBody>
          <a:bodyPr wrap="square" rtlCol="0">
            <a:spAutoFit/>
          </a:bodyPr>
          <a:lstStyle/>
          <a:p>
            <a:pPr algn="ctr"/>
            <a:r>
              <a:rPr lang="it-IT" b="1" dirty="0" smtClean="0"/>
              <a:t>Sono completamente inconsapevoli</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fade">
                                      <p:cBhvr>
                                        <p:cTn id="44" dur="1000"/>
                                        <p:tgtEl>
                                          <p:spTgt spid="7">
                                            <p:txEl>
                                              <p:pRg st="4" end="4"/>
                                            </p:txEl>
                                          </p:spTgt>
                                        </p:tgtEl>
                                      </p:cBhvr>
                                    </p:animEffect>
                                    <p:anim calcmode="lin" valueType="num">
                                      <p:cBhvr>
                                        <p:cTn id="4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16</a:t>
            </a:fld>
            <a:endParaRPr lang="it-IT"/>
          </a:p>
        </p:txBody>
      </p:sp>
      <p:sp>
        <p:nvSpPr>
          <p:cNvPr id="7" name="CasellaDiTesto 6"/>
          <p:cNvSpPr txBox="1"/>
          <p:nvPr/>
        </p:nvSpPr>
        <p:spPr>
          <a:xfrm>
            <a:off x="251520" y="1340768"/>
            <a:ext cx="8496944" cy="4708981"/>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Da tempo</a:t>
            </a:r>
            <a:r>
              <a:rPr lang="it-IT" sz="2000" dirty="0" smtClean="0">
                <a:solidFill>
                  <a:schemeClr val="accent1"/>
                </a:solidFill>
              </a:rPr>
              <a:t>, pullman di braccianti partono dalla Romania e dalla Bulgaria due volte all’anno, a maggio e a settembre, per raccogliere una schiera di lavoratori e portarli lungo le coste della Campania a raccogliere fagioli, meloni, pesche ecc. </a:t>
            </a:r>
          </a:p>
          <a:p>
            <a:pPr algn="just"/>
            <a:r>
              <a:rPr lang="it-IT" sz="2000" b="1" dirty="0" smtClean="0">
                <a:solidFill>
                  <a:srgbClr val="FF0000"/>
                </a:solidFill>
              </a:rPr>
              <a:t>Seppur uomini e donne </a:t>
            </a:r>
            <a:r>
              <a:rPr lang="it-IT" sz="2000" dirty="0" smtClean="0">
                <a:solidFill>
                  <a:schemeClr val="accent1"/>
                </a:solidFill>
              </a:rPr>
              <a:t>vengano pagati una miseria, lo stipendio che percepiscono in Italia (30 euro circa per gli uomini e 25 euro per le donne) è sicuramente superiore a ciò che guadagnerebbero nel loro paese. </a:t>
            </a:r>
          </a:p>
          <a:p>
            <a:pPr algn="just"/>
            <a:r>
              <a:rPr lang="it-IT" sz="2000" b="1" dirty="0" smtClean="0">
                <a:solidFill>
                  <a:srgbClr val="FF0000"/>
                </a:solidFill>
              </a:rPr>
              <a:t>Quando i genitori si trasferiscono</a:t>
            </a:r>
            <a:r>
              <a:rPr lang="it-IT" sz="2000" dirty="0" smtClean="0">
                <a:solidFill>
                  <a:schemeClr val="accent1"/>
                </a:solidFill>
              </a:rPr>
              <a:t>, portano con sé i propri figli e, una volta arrivati in Italia, entrano in un circolo troppo brutale per la loro età.</a:t>
            </a:r>
          </a:p>
          <a:p>
            <a:pPr algn="just"/>
            <a:r>
              <a:rPr lang="it-IT" sz="2000" b="1" dirty="0" smtClean="0">
                <a:solidFill>
                  <a:srgbClr val="FF0000"/>
                </a:solidFill>
              </a:rPr>
              <a:t>Mentre i genitori lavorano </a:t>
            </a:r>
            <a:r>
              <a:rPr lang="it-IT" sz="2000" dirty="0" smtClean="0">
                <a:solidFill>
                  <a:schemeClr val="accent1"/>
                </a:solidFill>
              </a:rPr>
              <a:t>infatti, la maggior parte dei ragazzini rom non va a scuola, ma, a quanto scoperto, si prostituiscono nei luoghi più abbandonati della città. </a:t>
            </a:r>
          </a:p>
          <a:p>
            <a:pPr algn="just"/>
            <a:r>
              <a:rPr lang="it-IT" sz="2000" b="1" dirty="0" smtClean="0">
                <a:solidFill>
                  <a:srgbClr val="FF0000"/>
                </a:solidFill>
              </a:rPr>
              <a:t>Il luogo più accreditato per gli incontri </a:t>
            </a:r>
            <a:r>
              <a:rPr lang="it-IT" sz="2000" dirty="0" smtClean="0">
                <a:solidFill>
                  <a:schemeClr val="accent1"/>
                </a:solidFill>
              </a:rPr>
              <a:t>è tra i canneti in riva al mare attorno ad un ristorante abbandonato, dove, lontano dalle indiscrezioni di tutti, si può consumare il rapporto sessuale alla luce del giorno.</a:t>
            </a:r>
            <a:endParaRPr lang="it-IT" sz="2000"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Realtà italiane. Legame stretto tra prostituzione minorile e caporalato</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fade">
                                      <p:cBhvr>
                                        <p:cTn id="44" dur="1000"/>
                                        <p:tgtEl>
                                          <p:spTgt spid="7">
                                            <p:txEl>
                                              <p:pRg st="4" end="4"/>
                                            </p:txEl>
                                          </p:spTgt>
                                        </p:tgtEl>
                                      </p:cBhvr>
                                    </p:animEffect>
                                    <p:anim calcmode="lin" valueType="num">
                                      <p:cBhvr>
                                        <p:cTn id="4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17</a:t>
            </a:fld>
            <a:endParaRPr lang="it-IT"/>
          </a:p>
        </p:txBody>
      </p:sp>
      <p:sp>
        <p:nvSpPr>
          <p:cNvPr id="7" name="CasellaDiTesto 6"/>
          <p:cNvSpPr txBox="1"/>
          <p:nvPr/>
        </p:nvSpPr>
        <p:spPr>
          <a:xfrm>
            <a:off x="251520" y="1340768"/>
            <a:ext cx="8496944" cy="5016758"/>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Il fenomeno </a:t>
            </a:r>
            <a:r>
              <a:rPr lang="it-IT" sz="2000" dirty="0" smtClean="0">
                <a:solidFill>
                  <a:schemeClr val="accent1"/>
                </a:solidFill>
              </a:rPr>
              <a:t>è molto più grande di quel che sembra, poiché ci sono aguzzini italiani che affittano camere a chi ha intenzione di portare un ragazzino con cui divertirsi. </a:t>
            </a:r>
          </a:p>
          <a:p>
            <a:pPr algn="just"/>
            <a:r>
              <a:rPr lang="it-IT" sz="2000" b="1" dirty="0" smtClean="0">
                <a:solidFill>
                  <a:srgbClr val="FF0000"/>
                </a:solidFill>
              </a:rPr>
              <a:t>La preoccupazione maggiore </a:t>
            </a:r>
            <a:r>
              <a:rPr lang="it-IT" sz="2000" dirty="0" smtClean="0">
                <a:solidFill>
                  <a:schemeClr val="accent1"/>
                </a:solidFill>
              </a:rPr>
              <a:t>risiede nel fatto che la popolazione locale sembra non accorgersene – o non vuole accorgersene – perché il sistema dentro cui si inseriscono questi abusi è molto più grande. </a:t>
            </a:r>
          </a:p>
          <a:p>
            <a:pPr algn="just"/>
            <a:r>
              <a:rPr lang="it-IT" sz="2000" b="1" dirty="0" smtClean="0">
                <a:solidFill>
                  <a:srgbClr val="FF0000"/>
                </a:solidFill>
              </a:rPr>
              <a:t>Il tutto si insedia </a:t>
            </a:r>
            <a:r>
              <a:rPr lang="it-IT" sz="2000" dirty="0" smtClean="0">
                <a:solidFill>
                  <a:schemeClr val="accent1"/>
                </a:solidFill>
              </a:rPr>
              <a:t>in un vuoto di potere lasciato dai mafiosi della Camorra, rimpiazzati velocemente da un gruppo criminale composto da italiani e romeni che gestiscono tutto il complesso del caporalato.</a:t>
            </a:r>
          </a:p>
          <a:p>
            <a:pPr algn="just"/>
            <a:r>
              <a:rPr lang="it-IT" sz="2000" b="1" dirty="0" smtClean="0">
                <a:solidFill>
                  <a:srgbClr val="FF0000"/>
                </a:solidFill>
              </a:rPr>
              <a:t>Il giro d’affari di questi criminali è molto ampio</a:t>
            </a:r>
            <a:r>
              <a:rPr lang="it-IT" sz="2000" dirty="0" smtClean="0">
                <a:solidFill>
                  <a:schemeClr val="accent1"/>
                </a:solidFill>
              </a:rPr>
              <a:t>, si va dall’imprenditore che accetta di sottopagare i braccianti, al caporale che organizza il lavoro, a colui che affitta appartamenti abusivi a famiglie di romeni e a chi affitta camere per far prostituire i ragazzini. </a:t>
            </a:r>
          </a:p>
          <a:p>
            <a:pPr algn="just"/>
            <a:r>
              <a:rPr lang="it-IT" sz="2000" b="1" dirty="0" smtClean="0">
                <a:solidFill>
                  <a:srgbClr val="FF0000"/>
                </a:solidFill>
              </a:rPr>
              <a:t>È  sconfortante rendersi conto </a:t>
            </a:r>
            <a:r>
              <a:rPr lang="it-IT" sz="2000" dirty="0" smtClean="0">
                <a:solidFill>
                  <a:schemeClr val="accent1"/>
                </a:solidFill>
              </a:rPr>
              <a:t>che chi dovrebbe dedicarsi solamente alla scuola e alle amicizie, sia costretto a vivere una realtà decisa dai più grandi.</a:t>
            </a:r>
          </a:p>
          <a:p>
            <a:pPr algn="just"/>
            <a:r>
              <a:rPr lang="it-IT" sz="2000" b="1" dirty="0" smtClean="0">
                <a:solidFill>
                  <a:srgbClr val="FF0000"/>
                </a:solidFill>
              </a:rPr>
              <a:t>Che opinione avranno questi ragazzi dell’Italia</a:t>
            </a:r>
            <a:r>
              <a:rPr lang="it-IT" sz="2000" dirty="0" smtClean="0">
                <a:solidFill>
                  <a:schemeClr val="accent1"/>
                </a:solidFill>
              </a:rPr>
              <a:t>, una volta cresciuti?</a:t>
            </a:r>
          </a:p>
        </p:txBody>
      </p:sp>
      <p:sp>
        <p:nvSpPr>
          <p:cNvPr id="9" name="CasellaDiTesto 8"/>
          <p:cNvSpPr txBox="1"/>
          <p:nvPr/>
        </p:nvSpPr>
        <p:spPr>
          <a:xfrm>
            <a:off x="971600" y="836712"/>
            <a:ext cx="7200800" cy="369332"/>
          </a:xfrm>
          <a:prstGeom prst="rect">
            <a:avLst/>
          </a:prstGeom>
          <a:noFill/>
        </p:spPr>
        <p:txBody>
          <a:bodyPr wrap="square" rtlCol="0">
            <a:spAutoFit/>
          </a:bodyPr>
          <a:lstStyle/>
          <a:p>
            <a:pPr algn="ctr"/>
            <a:r>
              <a:rPr lang="it-IT" b="1" dirty="0" smtClean="0"/>
              <a:t>La popolazione locale sembra non accorgersene</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fade">
                                      <p:cBhvr>
                                        <p:cTn id="44" dur="1000"/>
                                        <p:tgtEl>
                                          <p:spTgt spid="7">
                                            <p:txEl>
                                              <p:pRg st="4" end="4"/>
                                            </p:txEl>
                                          </p:spTgt>
                                        </p:tgtEl>
                                      </p:cBhvr>
                                    </p:animEffect>
                                    <p:anim calcmode="lin" valueType="num">
                                      <p:cBhvr>
                                        <p:cTn id="4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7">
                                            <p:txEl>
                                              <p:pRg st="5" end="5"/>
                                            </p:txEl>
                                          </p:spTgt>
                                        </p:tgtEl>
                                        <p:attrNameLst>
                                          <p:attrName>style.visibility</p:attrName>
                                        </p:attrNameLst>
                                      </p:cBhvr>
                                      <p:to>
                                        <p:strVal val="visible"/>
                                      </p:to>
                                    </p:set>
                                    <p:animEffect transition="in" filter="fade">
                                      <p:cBhvr>
                                        <p:cTn id="51" dur="1000"/>
                                        <p:tgtEl>
                                          <p:spTgt spid="7">
                                            <p:txEl>
                                              <p:pRg st="5" end="5"/>
                                            </p:txEl>
                                          </p:spTgt>
                                        </p:tgtEl>
                                      </p:cBhvr>
                                    </p:animEffect>
                                    <p:anim calcmode="lin" valueType="num">
                                      <p:cBhvr>
                                        <p:cTn id="52"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18</a:t>
            </a:fld>
            <a:endParaRPr lang="it-IT"/>
          </a:p>
        </p:txBody>
      </p:sp>
      <p:sp>
        <p:nvSpPr>
          <p:cNvPr id="7" name="CasellaDiTesto 6"/>
          <p:cNvSpPr txBox="1"/>
          <p:nvPr/>
        </p:nvSpPr>
        <p:spPr>
          <a:xfrm>
            <a:off x="251520" y="1340768"/>
            <a:ext cx="8496944" cy="3170099"/>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Se la mafia e la criminalità </a:t>
            </a:r>
            <a:r>
              <a:rPr lang="it-IT" sz="2000" dirty="0" smtClean="0">
                <a:solidFill>
                  <a:schemeClr val="accent1"/>
                </a:solidFill>
              </a:rPr>
              <a:t>sono insite nella cultura e nella tradizione italiana da troppo tempo, ciò non vuol dire che debba essere così per sempre. </a:t>
            </a:r>
          </a:p>
          <a:p>
            <a:pPr algn="just"/>
            <a:r>
              <a:rPr lang="it-IT" sz="2000" b="1" dirty="0" smtClean="0">
                <a:solidFill>
                  <a:srgbClr val="FF0000"/>
                </a:solidFill>
              </a:rPr>
              <a:t>Ci sono tradizioni buone e cattive</a:t>
            </a:r>
            <a:r>
              <a:rPr lang="it-IT" sz="2000" dirty="0" smtClean="0">
                <a:solidFill>
                  <a:schemeClr val="accent1"/>
                </a:solidFill>
              </a:rPr>
              <a:t>, bisogna essere conservatori in un senso, ma non ottusi e ostinati dall’altro, alcune consuetudini si mantengono, altre si buttano via. </a:t>
            </a:r>
          </a:p>
          <a:p>
            <a:pPr algn="just"/>
            <a:r>
              <a:rPr lang="it-IT" sz="2000" b="1" dirty="0" smtClean="0">
                <a:solidFill>
                  <a:srgbClr val="FF0000"/>
                </a:solidFill>
              </a:rPr>
              <a:t>Se critichiamo i nostri antenati </a:t>
            </a:r>
            <a:r>
              <a:rPr lang="it-IT" sz="2000" dirty="0" smtClean="0">
                <a:solidFill>
                  <a:schemeClr val="accent1"/>
                </a:solidFill>
              </a:rPr>
              <a:t>per abusi commessi, per certe brutalità, per non aver considerato i diritti umani, non vuol dire che noi dobbiamo continuare lungo questa retta. Non è ammissibile che il mondo chiuda gli occhi di fronte alla prostituzione di bambini.</a:t>
            </a:r>
            <a:endParaRPr lang="it-IT" sz="2000" dirty="0">
              <a:solidFill>
                <a:schemeClr val="accent1"/>
              </a:solidFill>
            </a:endParaRPr>
          </a:p>
        </p:txBody>
      </p:sp>
      <p:sp>
        <p:nvSpPr>
          <p:cNvPr id="9" name="CasellaDiTesto 8"/>
          <p:cNvSpPr txBox="1"/>
          <p:nvPr/>
        </p:nvSpPr>
        <p:spPr>
          <a:xfrm>
            <a:off x="251520" y="836712"/>
            <a:ext cx="8568952" cy="369332"/>
          </a:xfrm>
          <a:prstGeom prst="rect">
            <a:avLst/>
          </a:prstGeom>
          <a:noFill/>
        </p:spPr>
        <p:txBody>
          <a:bodyPr wrap="square" rtlCol="0">
            <a:spAutoFit/>
          </a:bodyPr>
          <a:lstStyle/>
          <a:p>
            <a:pPr algn="ctr"/>
            <a:r>
              <a:rPr lang="it-IT" b="1" dirty="0" smtClean="0"/>
              <a:t>Davanti alla prostituzione dei bambini non si può chiudere gli occhi</a:t>
            </a:r>
            <a:endParaRPr lang="it-IT" b="1" dirty="0"/>
          </a:p>
        </p:txBody>
      </p:sp>
      <p:pic>
        <p:nvPicPr>
          <p:cNvPr id="6146" name="Picture 2" descr="C:\Users\Master\Desktop\Sfruttamento\min3.jpg"/>
          <p:cNvPicPr>
            <a:picLocks noChangeAspect="1" noChangeArrowheads="1"/>
          </p:cNvPicPr>
          <p:nvPr/>
        </p:nvPicPr>
        <p:blipFill>
          <a:blip r:embed="rId2" cstate="print"/>
          <a:srcRect/>
          <a:stretch>
            <a:fillRect/>
          </a:stretch>
        </p:blipFill>
        <p:spPr bwMode="auto">
          <a:xfrm>
            <a:off x="2915816" y="4653135"/>
            <a:ext cx="2952328" cy="185694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wheel(4)">
                                      <p:cBhvr>
                                        <p:cTn id="16" dur="2000"/>
                                        <p:tgtEl>
                                          <p:spTgt spid="614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19</a:t>
            </a:fld>
            <a:endParaRPr lang="it-IT"/>
          </a:p>
        </p:txBody>
      </p:sp>
      <p:sp>
        <p:nvSpPr>
          <p:cNvPr id="7" name="CasellaDiTesto 6"/>
          <p:cNvSpPr txBox="1"/>
          <p:nvPr/>
        </p:nvSpPr>
        <p:spPr>
          <a:xfrm>
            <a:off x="251520" y="1340768"/>
            <a:ext cx="8496944" cy="3170099"/>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Una società può svilupparsi civilmente</a:t>
            </a:r>
            <a:r>
              <a:rPr lang="it-IT" sz="2000" dirty="0" smtClean="0">
                <a:solidFill>
                  <a:schemeClr val="accent1"/>
                </a:solidFill>
              </a:rPr>
              <a:t>, rispettando regole e diritti, attraverso il controllo (non autoritario) dello stato. </a:t>
            </a:r>
          </a:p>
          <a:p>
            <a:pPr algn="just"/>
            <a:r>
              <a:rPr lang="it-IT" sz="2000" b="1" dirty="0" smtClean="0">
                <a:solidFill>
                  <a:srgbClr val="FF0000"/>
                </a:solidFill>
              </a:rPr>
              <a:t>Le politiche sociali </a:t>
            </a:r>
            <a:r>
              <a:rPr lang="it-IT" sz="2000" dirty="0" smtClean="0">
                <a:solidFill>
                  <a:schemeClr val="accent1"/>
                </a:solidFill>
              </a:rPr>
              <a:t>sono importanti, affinché nasca una società equilibrata, fondata su determinati valori, in cui prostituzione, caporalato e mafia, non ne facciano parte. </a:t>
            </a:r>
          </a:p>
          <a:p>
            <a:pPr algn="just"/>
            <a:r>
              <a:rPr lang="it-IT" sz="2000" b="1" dirty="0" smtClean="0">
                <a:solidFill>
                  <a:srgbClr val="FF0000"/>
                </a:solidFill>
              </a:rPr>
              <a:t>Se si lasciano crescere dei ragazzini </a:t>
            </a:r>
            <a:r>
              <a:rPr lang="it-IT" sz="2000" dirty="0" smtClean="0">
                <a:solidFill>
                  <a:schemeClr val="accent1"/>
                </a:solidFill>
              </a:rPr>
              <a:t>con ferite profonde, senza che nessuno si preoccupi di ricucirle e senza che nessuno si preoccupi di ridare speranza a chi ha perso fiducia verso colui che avrebbe dovuto accudirlo, il fenomeno sarà destinato a ripetersi, tramandando di generazione in generazione, invece che le favole, la prostituzione.</a:t>
            </a:r>
            <a:r>
              <a:rPr lang="it-IT" sz="2000" dirty="0" smtClean="0"/>
              <a:t> </a:t>
            </a:r>
            <a:endParaRPr lang="it-IT" sz="2000" dirty="0"/>
          </a:p>
        </p:txBody>
      </p:sp>
      <p:sp>
        <p:nvSpPr>
          <p:cNvPr id="9" name="CasellaDiTesto 8"/>
          <p:cNvSpPr txBox="1"/>
          <p:nvPr/>
        </p:nvSpPr>
        <p:spPr>
          <a:xfrm>
            <a:off x="251520" y="836712"/>
            <a:ext cx="8568952" cy="369332"/>
          </a:xfrm>
          <a:prstGeom prst="rect">
            <a:avLst/>
          </a:prstGeom>
          <a:noFill/>
        </p:spPr>
        <p:txBody>
          <a:bodyPr wrap="square" rtlCol="0">
            <a:spAutoFit/>
          </a:bodyPr>
          <a:lstStyle/>
          <a:p>
            <a:pPr algn="ctr"/>
            <a:r>
              <a:rPr lang="it-IT" b="1" dirty="0" smtClean="0"/>
              <a:t>Occorrono politiche sociali mirate</a:t>
            </a:r>
            <a:endParaRPr lang="it-IT" b="1" dirty="0"/>
          </a:p>
        </p:txBody>
      </p:sp>
      <p:pic>
        <p:nvPicPr>
          <p:cNvPr id="1026" name="Picture 2" descr="C:\Users\Master\Desktop\min7.jpg"/>
          <p:cNvPicPr>
            <a:picLocks noChangeAspect="1" noChangeArrowheads="1"/>
          </p:cNvPicPr>
          <p:nvPr/>
        </p:nvPicPr>
        <p:blipFill>
          <a:blip r:embed="rId2" cstate="print"/>
          <a:srcRect/>
          <a:stretch>
            <a:fillRect/>
          </a:stretch>
        </p:blipFill>
        <p:spPr bwMode="auto">
          <a:xfrm>
            <a:off x="3131840" y="4653136"/>
            <a:ext cx="2771542"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2</a:t>
            </a:fld>
            <a:endParaRPr lang="it-IT"/>
          </a:p>
        </p:txBody>
      </p:sp>
      <p:sp>
        <p:nvSpPr>
          <p:cNvPr id="7" name="CasellaDiTesto 6"/>
          <p:cNvSpPr txBox="1"/>
          <p:nvPr/>
        </p:nvSpPr>
        <p:spPr>
          <a:xfrm>
            <a:off x="323528" y="1268760"/>
            <a:ext cx="8424936" cy="3970318"/>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Con il termine prostituzione minorile</a:t>
            </a:r>
            <a:r>
              <a:rPr lang="it-IT" dirty="0" smtClean="0">
                <a:solidFill>
                  <a:schemeClr val="accent1"/>
                </a:solidFill>
              </a:rPr>
              <a:t> si indica normalmente la prostituzione esercitata da un minorenne per ottenere benefici finanziari; può a volte esser sinonimo di </a:t>
            </a:r>
            <a:r>
              <a:rPr lang="it-IT" i="1" dirty="0" smtClean="0">
                <a:solidFill>
                  <a:schemeClr val="accent1"/>
                </a:solidFill>
              </a:rPr>
              <a:t>prostituzione infantile</a:t>
            </a:r>
            <a:r>
              <a:rPr lang="it-IT" dirty="0" smtClean="0">
                <a:solidFill>
                  <a:schemeClr val="accent1"/>
                </a:solidFill>
              </a:rPr>
              <a:t> intendendo con ciò lo sfruttamento sessuale di bambini (al di sotto quindi dell'età del consenso e a scopo commerciale), ma questo caso rientra nel reato di pedofilia: entrambe sono pratiche illegali nella maggioranza dei Paesi.</a:t>
            </a:r>
          </a:p>
          <a:p>
            <a:pPr algn="just"/>
            <a:r>
              <a:rPr lang="it-IT" b="1" dirty="0" smtClean="0">
                <a:solidFill>
                  <a:srgbClr val="FF0000"/>
                </a:solidFill>
              </a:rPr>
              <a:t>In molti Paesi </a:t>
            </a:r>
            <a:r>
              <a:rPr lang="it-IT" dirty="0" smtClean="0">
                <a:solidFill>
                  <a:schemeClr val="accent1"/>
                </a:solidFill>
              </a:rPr>
              <a:t>vi sono leggi specifiche contro la prostituzione minorile, che possono includere le persone più vecchie dell'età del consenso ma non ancora maggiorenni. </a:t>
            </a:r>
          </a:p>
          <a:p>
            <a:pPr algn="just"/>
            <a:r>
              <a:rPr lang="it-IT" b="1" dirty="0" smtClean="0">
                <a:solidFill>
                  <a:srgbClr val="FF0000"/>
                </a:solidFill>
              </a:rPr>
              <a:t>In Italia, </a:t>
            </a:r>
            <a:r>
              <a:rPr lang="it-IT" dirty="0" smtClean="0">
                <a:solidFill>
                  <a:schemeClr val="accent1"/>
                </a:solidFill>
              </a:rPr>
              <a:t>qualsiasi rapporto sessuale tra un adulto e un minore - tra i 14 e i 17 anni - in cambio di denaro o altri guadagni materiali è illegale e pertanto perseguito a norma di legge. </a:t>
            </a:r>
          </a:p>
          <a:p>
            <a:pPr algn="just"/>
            <a:r>
              <a:rPr lang="it-IT" b="1" dirty="0" smtClean="0">
                <a:solidFill>
                  <a:srgbClr val="FF0000"/>
                </a:solidFill>
              </a:rPr>
              <a:t>Qualsiasi rapporto sessuale </a:t>
            </a:r>
            <a:r>
              <a:rPr lang="it-IT" dirty="0" smtClean="0">
                <a:solidFill>
                  <a:schemeClr val="accent1"/>
                </a:solidFill>
              </a:rPr>
              <a:t>tra adulti e minori di 14 anni rientra invece automaticamente nella pedofilia.</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Alcuni chiarimenti preliminari</a:t>
            </a:r>
            <a:endParaRPr lang="it-IT" b="1" dirty="0"/>
          </a:p>
        </p:txBody>
      </p:sp>
      <p:pic>
        <p:nvPicPr>
          <p:cNvPr id="15362" name="Picture 2" descr="C:\Users\Master\Desktop\Sfruttamento\im.jpg"/>
          <p:cNvPicPr>
            <a:picLocks noChangeAspect="1" noChangeArrowheads="1"/>
          </p:cNvPicPr>
          <p:nvPr/>
        </p:nvPicPr>
        <p:blipFill>
          <a:blip r:embed="rId2" cstate="print"/>
          <a:srcRect/>
          <a:stretch>
            <a:fillRect/>
          </a:stretch>
        </p:blipFill>
        <p:spPr bwMode="auto">
          <a:xfrm>
            <a:off x="3779912" y="4941168"/>
            <a:ext cx="2736304" cy="16780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5362"/>
                                        </p:tgtEl>
                                        <p:attrNameLst>
                                          <p:attrName>style.visibility</p:attrName>
                                        </p:attrNameLst>
                                      </p:cBhvr>
                                      <p:to>
                                        <p:strVal val="visible"/>
                                      </p:to>
                                    </p:set>
                                    <p:animEffect transition="in" filter="wheel(4)">
                                      <p:cBhvr>
                                        <p:cTn id="16" dur="2000"/>
                                        <p:tgtEl>
                                          <p:spTgt spid="1536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1000"/>
                                        <p:tgtEl>
                                          <p:spTgt spid="7">
                                            <p:txEl>
                                              <p:pRg st="3" end="3"/>
                                            </p:txEl>
                                          </p:spTgt>
                                        </p:tgtEl>
                                      </p:cBhvr>
                                    </p:animEffect>
                                    <p:anim calcmode="lin" valueType="num">
                                      <p:cBhvr>
                                        <p:cTn id="4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9"/>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20</a:t>
            </a:fld>
            <a:endParaRPr lang="it-IT"/>
          </a:p>
        </p:txBody>
      </p:sp>
      <p:sp>
        <p:nvSpPr>
          <p:cNvPr id="7" name="CasellaDiTesto 6"/>
          <p:cNvSpPr txBox="1"/>
          <p:nvPr/>
        </p:nvSpPr>
        <p:spPr>
          <a:xfrm>
            <a:off x="395536" y="1772816"/>
            <a:ext cx="8352928" cy="4401205"/>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Ad appena un anno di distanza </a:t>
            </a:r>
            <a:r>
              <a:rPr lang="it-IT" sz="2000" dirty="0" smtClean="0">
                <a:solidFill>
                  <a:srgbClr val="0070C0"/>
                </a:solidFill>
              </a:rPr>
              <a:t>dalle drammatiche vicende delle baby squillo ai Parioli, quartiere bene di Roma, l'inquietante fotografia della prostituzione minorile viene dal procuratore aggiunto Maria Monteleone, che sulle pagine della Stampa evidenzia come "la prostituzione minorile negli ultimi due anni sia aumentata del 516% e per il per il 50% si tratta di maschietti. </a:t>
            </a:r>
          </a:p>
          <a:p>
            <a:pPr algn="just"/>
            <a:r>
              <a:rPr lang="it-IT" sz="2000" b="1" dirty="0" smtClean="0">
                <a:solidFill>
                  <a:srgbClr val="FF0000"/>
                </a:solidFill>
              </a:rPr>
              <a:t>Molti di 16 e 17 anni, ma anche 13 e 14</a:t>
            </a:r>
            <a:r>
              <a:rPr lang="it-IT" sz="2000" dirty="0" smtClean="0">
                <a:solidFill>
                  <a:srgbClr val="0070C0"/>
                </a:solidFill>
              </a:rPr>
              <a:t>". I procedimenti penali legati a questo sono passati "da 31 casi nel 2012 a 191 nel 2014, un aumento che mette i brividi e che registra un'impennata della prostituzione maschile. </a:t>
            </a:r>
          </a:p>
          <a:p>
            <a:pPr algn="just"/>
            <a:r>
              <a:rPr lang="it-IT" sz="2000" b="1" dirty="0" smtClean="0">
                <a:solidFill>
                  <a:srgbClr val="FF0000"/>
                </a:solidFill>
              </a:rPr>
              <a:t>Si tratta in gran parte di stranieri</a:t>
            </a:r>
            <a:r>
              <a:rPr lang="it-IT" sz="2000" dirty="0" smtClean="0">
                <a:solidFill>
                  <a:srgbClr val="0070C0"/>
                </a:solidFill>
              </a:rPr>
              <a:t>, soprattutto romeni, ma anche italiani". Inquietante lo spaccato delle motivazioni che spingono i ragazzi alla prostituzione. </a:t>
            </a:r>
          </a:p>
          <a:p>
            <a:pPr algn="just"/>
            <a:r>
              <a:rPr lang="it-IT" sz="2000" b="1" dirty="0" smtClean="0">
                <a:solidFill>
                  <a:srgbClr val="FF0000"/>
                </a:solidFill>
              </a:rPr>
              <a:t>C'è chi lo fa </a:t>
            </a:r>
            <a:r>
              <a:rPr lang="it-IT" sz="2000" dirty="0" smtClean="0">
                <a:solidFill>
                  <a:srgbClr val="0070C0"/>
                </a:solidFill>
              </a:rPr>
              <a:t>per acquistare l'ultimo modello di smartphone o di vestito griffato, ma c'è anche chi lo fa per aiutare la famiglia a tirare avanti.</a:t>
            </a:r>
            <a:endParaRPr lang="it-IT" sz="2000" dirty="0">
              <a:solidFill>
                <a:srgbClr val="0070C0"/>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Testimonianze: La drammatica vicenda delle baby squillo ai Parioli</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21</a:t>
            </a:fld>
            <a:endParaRPr lang="it-IT"/>
          </a:p>
        </p:txBody>
      </p:sp>
      <p:sp>
        <p:nvSpPr>
          <p:cNvPr id="7" name="CasellaDiTesto 6"/>
          <p:cNvSpPr txBox="1"/>
          <p:nvPr/>
        </p:nvSpPr>
        <p:spPr>
          <a:xfrm>
            <a:off x="395536" y="1628800"/>
            <a:ext cx="8352928" cy="4708981"/>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Don Fortunato Di Noto </a:t>
            </a:r>
            <a:r>
              <a:rPr lang="it-IT" sz="2000" dirty="0" smtClean="0">
                <a:solidFill>
                  <a:srgbClr val="0070C0"/>
                </a:solidFill>
              </a:rPr>
              <a:t>è un parroco siciliano da anni impegnato, con l'associazione </a:t>
            </a:r>
            <a:r>
              <a:rPr lang="it-IT" sz="2000" dirty="0" err="1" smtClean="0">
                <a:solidFill>
                  <a:srgbClr val="0070C0"/>
                </a:solidFill>
              </a:rPr>
              <a:t>Meter</a:t>
            </a:r>
            <a:r>
              <a:rPr lang="it-IT" sz="2000" dirty="0" smtClean="0">
                <a:solidFill>
                  <a:srgbClr val="0070C0"/>
                </a:solidFill>
              </a:rPr>
              <a:t>, nella lotta contro pedofilia e sfruttamento sessuale dei minori reclutati nella Rete. "Attraverso i contatti online - dice alla Stampa - si è registrata un'impennata della vendita di ragazzini. </a:t>
            </a:r>
          </a:p>
          <a:p>
            <a:pPr algn="just"/>
            <a:r>
              <a:rPr lang="it-IT" sz="2000" b="1" dirty="0" smtClean="0">
                <a:solidFill>
                  <a:srgbClr val="FF0000"/>
                </a:solidFill>
              </a:rPr>
              <a:t>Mentre fino a 10 anni fa </a:t>
            </a:r>
            <a:r>
              <a:rPr lang="it-IT" sz="2000" dirty="0" smtClean="0">
                <a:solidFill>
                  <a:srgbClr val="0070C0"/>
                </a:solidFill>
              </a:rPr>
              <a:t>questo orribile mercato era dominato dalle ragazzine". I ragazzini si offrono online, "i più espliciti cercano clienti o rispondono alle loro proposte sui social network, altri invece offrono book fotografici pornografici. </a:t>
            </a:r>
            <a:r>
              <a:rPr lang="it-IT" sz="2000" b="1" dirty="0" smtClean="0">
                <a:solidFill>
                  <a:srgbClr val="0070C0"/>
                </a:solidFill>
              </a:rPr>
              <a:t>Trenta scatti costano 300 euro</a:t>
            </a:r>
            <a:r>
              <a:rPr lang="it-IT" sz="2000" dirty="0" smtClean="0">
                <a:solidFill>
                  <a:srgbClr val="0070C0"/>
                </a:solidFill>
              </a:rPr>
              <a:t>". </a:t>
            </a:r>
          </a:p>
          <a:p>
            <a:pPr algn="just"/>
            <a:r>
              <a:rPr lang="it-IT" sz="2000" b="1" dirty="0" smtClean="0">
                <a:solidFill>
                  <a:srgbClr val="FF0000"/>
                </a:solidFill>
              </a:rPr>
              <a:t>Spesso, spiega Don Di Noto</a:t>
            </a:r>
            <a:r>
              <a:rPr lang="it-IT" sz="2000" dirty="0" smtClean="0">
                <a:solidFill>
                  <a:srgbClr val="0070C0"/>
                </a:solidFill>
              </a:rPr>
              <a:t>, "i ragazzi iniziano a chattare sui siti più consueti e vendono ai clienti semplici autoscatti. Il sexting è sempre più diffuso e il denaro viene versato su una scheda prepagata o in una carta di credito intestata a un maggiorenne complice. </a:t>
            </a:r>
          </a:p>
          <a:p>
            <a:pPr algn="just"/>
            <a:r>
              <a:rPr lang="it-IT" sz="2000" b="1" dirty="0" smtClean="0">
                <a:solidFill>
                  <a:srgbClr val="FF0000"/>
                </a:solidFill>
              </a:rPr>
              <a:t>A vendersi online </a:t>
            </a:r>
            <a:r>
              <a:rPr lang="it-IT" sz="2000" dirty="0" smtClean="0">
                <a:solidFill>
                  <a:srgbClr val="0070C0"/>
                </a:solidFill>
              </a:rPr>
              <a:t>sono prevalentemente ragazzi senza grossi problemi economici in famiglia. Quelli più poveri, ancor più se extracomunitari, si prostituiscono sui marciapiedi.</a:t>
            </a:r>
            <a:endParaRPr lang="it-IT" dirty="0">
              <a:solidFill>
                <a:srgbClr val="0070C0"/>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Testimonianze: L’associazione </a:t>
            </a:r>
            <a:r>
              <a:rPr lang="it-IT" b="1" dirty="0" err="1" smtClean="0"/>
              <a:t>Meter</a:t>
            </a:r>
            <a:r>
              <a:rPr lang="it-IT" b="1" dirty="0" smtClean="0"/>
              <a:t> impegnata contro la pedofilia</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22</a:t>
            </a:fld>
            <a:endParaRPr lang="it-IT"/>
          </a:p>
        </p:txBody>
      </p:sp>
      <p:sp>
        <p:nvSpPr>
          <p:cNvPr id="7" name="CasellaDiTesto 6"/>
          <p:cNvSpPr txBox="1"/>
          <p:nvPr/>
        </p:nvSpPr>
        <p:spPr>
          <a:xfrm>
            <a:off x="251520" y="1340768"/>
            <a:ext cx="8496944" cy="3170099"/>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Per arginare e contrastare </a:t>
            </a:r>
            <a:r>
              <a:rPr lang="it-IT" sz="2000" dirty="0" smtClean="0">
                <a:solidFill>
                  <a:schemeClr val="accent1"/>
                </a:solidFill>
              </a:rPr>
              <a:t>un fenomeno di tale portata è fondamentale prima di tutto avere una stabilità politica, quindi dotarsi di norme giuridiche certe che possono abbattere le disparità economiche e sociali tra i cittadini.</a:t>
            </a:r>
          </a:p>
          <a:p>
            <a:pPr algn="just"/>
            <a:r>
              <a:rPr lang="it-IT" sz="2000" b="1" dirty="0" smtClean="0">
                <a:solidFill>
                  <a:srgbClr val="FF0000"/>
                </a:solidFill>
              </a:rPr>
              <a:t>Occorre dotarsi di trattati e protocolli internazionali </a:t>
            </a:r>
            <a:r>
              <a:rPr lang="it-IT" sz="2000" dirty="0" smtClean="0">
                <a:solidFill>
                  <a:schemeClr val="accent1"/>
                </a:solidFill>
              </a:rPr>
              <a:t>contro la pedofilia, banche dati internazionali dei pedofili e far si che gli operatori, le forze dell’ordine, i magistrati e tutti coloro che a vario titolo e in vari momenti – sulla frontiera, nei porti, per le strade delle nostre città, nei mercati, nelle campagne – entrino in contatto con le potenziali vittime, abbiano le competenze e un’adeguata formazione per identificarle e inserirle in progetti di protezione.</a:t>
            </a:r>
            <a:endParaRPr lang="it-IT" sz="2000" dirty="0">
              <a:solidFill>
                <a:schemeClr val="accent1"/>
              </a:solidFill>
            </a:endParaRPr>
          </a:p>
        </p:txBody>
      </p:sp>
      <p:sp>
        <p:nvSpPr>
          <p:cNvPr id="9" name="CasellaDiTesto 8"/>
          <p:cNvSpPr txBox="1"/>
          <p:nvPr/>
        </p:nvSpPr>
        <p:spPr>
          <a:xfrm>
            <a:off x="251520" y="836712"/>
            <a:ext cx="8568952" cy="369332"/>
          </a:xfrm>
          <a:prstGeom prst="rect">
            <a:avLst/>
          </a:prstGeom>
          <a:noFill/>
        </p:spPr>
        <p:txBody>
          <a:bodyPr wrap="square" rtlCol="0">
            <a:spAutoFit/>
          </a:bodyPr>
          <a:lstStyle/>
          <a:p>
            <a:pPr algn="ctr"/>
            <a:r>
              <a:rPr lang="it-IT" b="1" dirty="0" smtClean="0"/>
              <a:t>In conclusione</a:t>
            </a:r>
            <a:endParaRPr lang="it-IT" b="1" dirty="0"/>
          </a:p>
        </p:txBody>
      </p:sp>
      <p:pic>
        <p:nvPicPr>
          <p:cNvPr id="14338" name="Picture 2" descr="C:\Users\Master\Desktop\Sfruttamento\min8.jpg"/>
          <p:cNvPicPr>
            <a:picLocks noChangeAspect="1" noChangeArrowheads="1"/>
          </p:cNvPicPr>
          <p:nvPr/>
        </p:nvPicPr>
        <p:blipFill>
          <a:blip r:embed="rId2" cstate="print"/>
          <a:srcRect/>
          <a:stretch>
            <a:fillRect/>
          </a:stretch>
        </p:blipFill>
        <p:spPr bwMode="auto">
          <a:xfrm>
            <a:off x="2987824" y="4653136"/>
            <a:ext cx="2667638" cy="199815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wheel(4)">
                                      <p:cBhvr>
                                        <p:cTn id="16" dur="2000"/>
                                        <p:tgtEl>
                                          <p:spTgt spid="1433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5536" y="0"/>
            <a:ext cx="8134350" cy="1484783"/>
          </a:xfrm>
        </p:spPr>
        <p:txBody>
          <a:bodyPr>
            <a:normAutofit fontScale="90000"/>
          </a:bodyPr>
          <a:lstStyle/>
          <a:p>
            <a:pPr algn="ctr" eaLnBrk="1" hangingPunct="1">
              <a:defRPr/>
            </a:pPr>
            <a:r>
              <a:rPr lang="it-IT" sz="2400" dirty="0" smtClean="0">
                <a:solidFill>
                  <a:srgbClr val="FF0066"/>
                </a:solidFill>
                <a:latin typeface="Times New Roman" pitchFamily="18" charset="0"/>
              </a:rPr>
              <a:t/>
            </a:r>
            <a:br>
              <a:rPr lang="it-IT" sz="2400" dirty="0" smtClean="0">
                <a:solidFill>
                  <a:srgbClr val="FF0066"/>
                </a:solidFill>
                <a:latin typeface="Times New Roman" pitchFamily="18" charset="0"/>
              </a:rPr>
            </a:br>
            <a:r>
              <a:rPr lang="it-IT" sz="2400" dirty="0" smtClean="0">
                <a:solidFill>
                  <a:srgbClr val="FF0066"/>
                </a:solidFill>
                <a:latin typeface="Times New Roman" pitchFamily="18" charset="0"/>
              </a:rPr>
              <a:t/>
            </a:r>
            <a:br>
              <a:rPr lang="it-IT" sz="2400" dirty="0" smtClean="0">
                <a:solidFill>
                  <a:srgbClr val="FF0066"/>
                </a:solidFill>
                <a:latin typeface="Times New Roman" pitchFamily="18" charset="0"/>
              </a:rPr>
            </a:br>
            <a:r>
              <a:rPr lang="it-IT" sz="2400" dirty="0" smtClean="0">
                <a:solidFill>
                  <a:srgbClr val="FF0066"/>
                </a:solidFill>
                <a:latin typeface="Times New Roman" pitchFamily="18" charset="0"/>
              </a:rPr>
              <a:t/>
            </a:r>
            <a:br>
              <a:rPr lang="it-IT" sz="2400" dirty="0" smtClean="0">
                <a:solidFill>
                  <a:srgbClr val="FF0066"/>
                </a:solidFill>
                <a:latin typeface="Times New Roman" pitchFamily="18" charset="0"/>
              </a:rPr>
            </a:br>
            <a:r>
              <a:rPr lang="it-IT" sz="2400" dirty="0" smtClean="0">
                <a:solidFill>
                  <a:srgbClr val="FF0066"/>
                </a:solidFill>
                <a:latin typeface="Times New Roman" pitchFamily="18" charset="0"/>
              </a:rPr>
              <a:t/>
            </a:r>
            <a:br>
              <a:rPr lang="it-IT" sz="2400" dirty="0" smtClean="0">
                <a:solidFill>
                  <a:srgbClr val="FF0066"/>
                </a:solidFill>
                <a:latin typeface="Times New Roman" pitchFamily="18" charset="0"/>
              </a:rPr>
            </a:br>
            <a:r>
              <a:rPr lang="it-IT" sz="3600" dirty="0" smtClean="0">
                <a:solidFill>
                  <a:srgbClr val="FFFF00"/>
                </a:solidFill>
                <a:latin typeface="Arial" pitchFamily="34" charset="0"/>
                <a:cs typeface="Arial" pitchFamily="34" charset="0"/>
              </a:rPr>
              <a:t>TURISMO SESSUALE E  </a:t>
            </a:r>
            <a:br>
              <a:rPr lang="it-IT" sz="3600" dirty="0" smtClean="0">
                <a:solidFill>
                  <a:srgbClr val="FFFF00"/>
                </a:solidFill>
                <a:latin typeface="Arial" pitchFamily="34" charset="0"/>
                <a:cs typeface="Arial" pitchFamily="34" charset="0"/>
              </a:rPr>
            </a:br>
            <a:r>
              <a:rPr lang="it-IT" sz="3600" dirty="0" smtClean="0">
                <a:solidFill>
                  <a:srgbClr val="FFFF00"/>
                </a:solidFill>
                <a:latin typeface="Arial" pitchFamily="34" charset="0"/>
                <a:cs typeface="Arial" pitchFamily="34" charset="0"/>
              </a:rPr>
              <a:t>PROSTITUZIONE MINORILE</a:t>
            </a:r>
            <a:r>
              <a:rPr lang="it-IT" sz="3100" dirty="0" smtClean="0">
                <a:solidFill>
                  <a:srgbClr val="FFFF00"/>
                </a:solidFill>
                <a:latin typeface="Times New Roman" pitchFamily="18" charset="0"/>
              </a:rPr>
              <a:t/>
            </a:r>
            <a:br>
              <a:rPr lang="it-IT" sz="3100" dirty="0" smtClean="0">
                <a:solidFill>
                  <a:srgbClr val="FFFF00"/>
                </a:solidFill>
                <a:latin typeface="Times New Roman" pitchFamily="18" charset="0"/>
              </a:rPr>
            </a:br>
            <a:endParaRPr lang="it-IT" sz="2400" dirty="0" smtClean="0">
              <a:solidFill>
                <a:srgbClr val="FFFF00"/>
              </a:solidFill>
              <a:latin typeface="Times New Roman" pitchFamily="18" charset="0"/>
            </a:endParaRPr>
          </a:p>
        </p:txBody>
      </p:sp>
      <p:sp>
        <p:nvSpPr>
          <p:cNvPr id="2051" name="Rectangle 3"/>
          <p:cNvSpPr>
            <a:spLocks noGrp="1" noChangeArrowheads="1"/>
          </p:cNvSpPr>
          <p:nvPr>
            <p:ph type="subTitle" idx="1"/>
          </p:nvPr>
        </p:nvSpPr>
        <p:spPr>
          <a:xfrm>
            <a:off x="971600" y="5085184"/>
            <a:ext cx="7200900" cy="1055688"/>
          </a:xfrm>
          <a:solidFill>
            <a:srgbClr val="FFFF00"/>
          </a:solidFill>
          <a:ln w="25400">
            <a:solidFill>
              <a:srgbClr val="FF0000"/>
            </a:solidFill>
          </a:ln>
        </p:spPr>
        <p:txBody>
          <a:bodyPr>
            <a:normAutofit lnSpcReduction="10000"/>
          </a:bodyPr>
          <a:lstStyle/>
          <a:p>
            <a:pPr algn="ctr" eaLnBrk="1" hangingPunct="1">
              <a:defRPr/>
            </a:pPr>
            <a:r>
              <a:rPr lang="it-IT" sz="1600" b="1" dirty="0" smtClean="0">
                <a:solidFill>
                  <a:schemeClr val="bg2"/>
                </a:solidFill>
                <a:effectLst/>
                <a:latin typeface="Arial" pitchFamily="34" charset="0"/>
                <a:cs typeface="Arial" pitchFamily="34" charset="0"/>
              </a:rPr>
              <a:t>In Italia e nel mondo Il turismo sessuale minorile  prende di mira i minorenni, specialmente in certe zone povere del mondo dell'Asia, dell'Africa e del Sud America, da parte di turisti stranieri con lo scopo di coinvolgerli commercialmente nella prostituzione minorile</a:t>
            </a:r>
          </a:p>
          <a:p>
            <a:pPr eaLnBrk="1" hangingPunct="1">
              <a:defRPr/>
            </a:pPr>
            <a:endParaRPr lang="it-IT" sz="4400" dirty="0" smtClean="0">
              <a:latin typeface="Times New Roman" pitchFamily="18" charset="0"/>
            </a:endParaRPr>
          </a:p>
        </p:txBody>
      </p:sp>
      <p:sp>
        <p:nvSpPr>
          <p:cNvPr id="5" name="Segnaposto data 4"/>
          <p:cNvSpPr>
            <a:spLocks noGrp="1"/>
          </p:cNvSpPr>
          <p:nvPr>
            <p:ph type="dt" sz="quarter" idx="10"/>
          </p:nvPr>
        </p:nvSpPr>
        <p:spPr/>
        <p:txBody>
          <a:bodyPr/>
          <a:lstStyle/>
          <a:p>
            <a:pPr>
              <a:defRPr/>
            </a:pPr>
            <a:fld id="{6F6925AA-7B0C-4DAD-8D82-6C9D808FEDD7}" type="datetime1">
              <a:rPr lang="it-IT"/>
              <a:pPr>
                <a:defRPr/>
              </a:pPr>
              <a:t>22/04/2020</a:t>
            </a:fld>
            <a:endParaRPr lang="it-IT"/>
          </a:p>
        </p:txBody>
      </p:sp>
      <p:sp>
        <p:nvSpPr>
          <p:cNvPr id="6" name="Segnaposto numero diapositiva 5"/>
          <p:cNvSpPr>
            <a:spLocks noGrp="1"/>
          </p:cNvSpPr>
          <p:nvPr>
            <p:ph type="sldNum" sz="quarter" idx="12"/>
          </p:nvPr>
        </p:nvSpPr>
        <p:spPr/>
        <p:txBody>
          <a:bodyPr/>
          <a:lstStyle/>
          <a:p>
            <a:pPr>
              <a:defRPr/>
            </a:pPr>
            <a:fld id="{0A7663C8-725B-4965-A2FB-991A5500FCCC}" type="slidenum">
              <a:rPr lang="it-IT" smtClean="0"/>
              <a:pPr>
                <a:defRPr/>
              </a:pPr>
              <a:t>23</a:t>
            </a:fld>
            <a:endParaRPr lang="it-IT"/>
          </a:p>
        </p:txBody>
      </p:sp>
      <p:pic>
        <p:nvPicPr>
          <p:cNvPr id="1026" name="Picture 2" descr="C:\Users\Master\Desktop\2.jpg"/>
          <p:cNvPicPr>
            <a:picLocks noChangeAspect="1" noChangeArrowheads="1"/>
          </p:cNvPicPr>
          <p:nvPr/>
        </p:nvPicPr>
        <p:blipFill>
          <a:blip r:embed="rId2" cstate="print"/>
          <a:srcRect/>
          <a:stretch>
            <a:fillRect/>
          </a:stretch>
        </p:blipFill>
        <p:spPr bwMode="auto">
          <a:xfrm>
            <a:off x="1043608" y="1556792"/>
            <a:ext cx="7039402" cy="3024336"/>
          </a:xfrm>
          <a:prstGeom prst="rect">
            <a:avLst/>
          </a:prstGeom>
          <a:noFill/>
          <a:ln w="25400">
            <a:solidFill>
              <a:srgbClr val="FF0000"/>
            </a:solid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051">
                                            <p:bg/>
                                          </p:spTgt>
                                        </p:tgtEl>
                                        <p:attrNameLst>
                                          <p:attrName>style.visibility</p:attrName>
                                        </p:attrNameLst>
                                      </p:cBhvr>
                                      <p:to>
                                        <p:strVal val="visible"/>
                                      </p:to>
                                    </p:set>
                                    <p:animEffect transition="in" filter="fade">
                                      <p:cBhvr>
                                        <p:cTn id="13" dur="1000"/>
                                        <p:tgtEl>
                                          <p:spTgt spid="2051">
                                            <p:bg/>
                                          </p:spTgt>
                                        </p:tgtEl>
                                      </p:cBhvr>
                                    </p:animEffect>
                                    <p:anim calcmode="lin" valueType="num">
                                      <p:cBhvr>
                                        <p:cTn id="14" dur="1000" fill="hold"/>
                                        <p:tgtEl>
                                          <p:spTgt spid="2051">
                                            <p:bg/>
                                          </p:spTgt>
                                        </p:tgtEl>
                                        <p:attrNameLst>
                                          <p:attrName>ppt_x</p:attrName>
                                        </p:attrNameLst>
                                      </p:cBhvr>
                                      <p:tavLst>
                                        <p:tav tm="0">
                                          <p:val>
                                            <p:strVal val="#ppt_x"/>
                                          </p:val>
                                        </p:tav>
                                        <p:tav tm="100000">
                                          <p:val>
                                            <p:strVal val="#ppt_x"/>
                                          </p:val>
                                        </p:tav>
                                      </p:tavLst>
                                    </p:anim>
                                    <p:anim calcmode="lin" valueType="num">
                                      <p:cBhvr>
                                        <p:cTn id="15" dur="1000" fill="hold"/>
                                        <p:tgtEl>
                                          <p:spTgt spid="2051">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051">
                                            <p:txEl>
                                              <p:pRg st="0" end="0"/>
                                            </p:txEl>
                                          </p:spTgt>
                                        </p:tgtEl>
                                        <p:attrNameLst>
                                          <p:attrName>style.visibility</p:attrName>
                                        </p:attrNameLst>
                                      </p:cBhvr>
                                      <p:to>
                                        <p:strVal val="visible"/>
                                      </p:to>
                                    </p:set>
                                    <p:animEffect transition="in" filter="fade">
                                      <p:cBhvr>
                                        <p:cTn id="20" dur="1000"/>
                                        <p:tgtEl>
                                          <p:spTgt spid="2051">
                                            <p:txEl>
                                              <p:pRg st="0" end="0"/>
                                            </p:txEl>
                                          </p:spTgt>
                                        </p:tgtEl>
                                      </p:cBhvr>
                                    </p:animEffect>
                                    <p:anim calcmode="lin" valueType="num">
                                      <p:cBhvr>
                                        <p:cTn id="21"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0825" y="404813"/>
            <a:ext cx="8569325" cy="1439862"/>
          </a:xfrm>
          <a:solidFill>
            <a:srgbClr val="FFFF00"/>
          </a:solidFill>
          <a:ln w="25400">
            <a:solidFill>
              <a:srgbClr val="FF0000"/>
            </a:solidFill>
          </a:ln>
        </p:spPr>
        <p:txBody>
          <a:bodyPr/>
          <a:lstStyle/>
          <a:p>
            <a:pPr algn="ctr" eaLnBrk="1" hangingPunct="1">
              <a:defRPr/>
            </a:pPr>
            <a:r>
              <a:rPr lang="it-IT" sz="2800" b="1" dirty="0" smtClean="0">
                <a:solidFill>
                  <a:schemeClr val="accent3">
                    <a:lumMod val="75000"/>
                  </a:schemeClr>
                </a:solidFill>
                <a:effectLst>
                  <a:outerShdw blurRad="38100" dist="38100" dir="2700000" algn="tl">
                    <a:srgbClr val="FFFFFF"/>
                  </a:outerShdw>
                </a:effectLst>
              </a:rPr>
              <a:t>La prostituzione minorile è una forma di </a:t>
            </a:r>
            <a:r>
              <a:rPr lang="it-IT" sz="2800" b="1" dirty="0" smtClean="0">
                <a:solidFill>
                  <a:schemeClr val="accent3">
                    <a:lumMod val="75000"/>
                  </a:schemeClr>
                </a:solidFill>
              </a:rPr>
              <a:t>SCHIAVITU’</a:t>
            </a:r>
            <a:r>
              <a:rPr lang="it-IT" sz="2800" b="1" dirty="0" smtClean="0">
                <a:solidFill>
                  <a:schemeClr val="accent3">
                    <a:lumMod val="75000"/>
                  </a:schemeClr>
                </a:solidFill>
                <a:effectLst>
                  <a:outerShdw blurRad="38100" dist="38100" dir="2700000" algn="tl">
                    <a:srgbClr val="FFFFFF"/>
                  </a:outerShdw>
                </a:effectLst>
              </a:rPr>
              <a:t> a livello planetario che si connota come abuso di minori a livello sessuale</a:t>
            </a:r>
          </a:p>
        </p:txBody>
      </p:sp>
      <p:sp>
        <p:nvSpPr>
          <p:cNvPr id="17411" name="Rectangle 3"/>
          <p:cNvSpPr>
            <a:spLocks noGrp="1" noChangeArrowheads="1"/>
          </p:cNvSpPr>
          <p:nvPr>
            <p:ph type="body" idx="1"/>
          </p:nvPr>
        </p:nvSpPr>
        <p:spPr>
          <a:xfrm flipV="1">
            <a:off x="179388" y="6858000"/>
            <a:ext cx="71437" cy="100013"/>
          </a:xfrm>
        </p:spPr>
        <p:txBody>
          <a:bodyPr>
            <a:normAutofit fontScale="25000" lnSpcReduction="20000"/>
          </a:bodyPr>
          <a:lstStyle/>
          <a:p>
            <a:pPr eaLnBrk="1" hangingPunct="1">
              <a:lnSpc>
                <a:spcPct val="80000"/>
              </a:lnSpc>
              <a:buFont typeface="Wingdings" pitchFamily="2" charset="2"/>
              <a:buNone/>
              <a:defRPr/>
            </a:pPr>
            <a:r>
              <a:rPr lang="it-IT" sz="800" smtClean="0"/>
              <a:t>	</a:t>
            </a:r>
          </a:p>
        </p:txBody>
      </p:sp>
      <p:sp>
        <p:nvSpPr>
          <p:cNvPr id="14340" name="Text Box 13"/>
          <p:cNvSpPr txBox="1">
            <a:spLocks noChangeArrowheads="1"/>
          </p:cNvSpPr>
          <p:nvPr/>
        </p:nvSpPr>
        <p:spPr bwMode="auto">
          <a:xfrm>
            <a:off x="395288" y="4005263"/>
            <a:ext cx="3024187" cy="1815882"/>
          </a:xfrm>
          <a:prstGeom prst="rect">
            <a:avLst/>
          </a:prstGeom>
          <a:solidFill>
            <a:srgbClr val="FFFF00"/>
          </a:solidFill>
          <a:ln w="25400">
            <a:solidFill>
              <a:srgbClr val="FF0000"/>
            </a:solidFill>
            <a:miter lim="800000"/>
            <a:headEnd/>
            <a:tailEnd/>
          </a:ln>
        </p:spPr>
        <p:txBody>
          <a:bodyPr>
            <a:spAutoFit/>
          </a:bodyPr>
          <a:lstStyle/>
          <a:p>
            <a:pPr>
              <a:spcBef>
                <a:spcPct val="50000"/>
              </a:spcBef>
            </a:pPr>
            <a:r>
              <a:rPr lang="it-IT" sz="2800" dirty="0">
                <a:solidFill>
                  <a:srgbClr val="000000"/>
                </a:solidFill>
              </a:rPr>
              <a:t>Estremo oriente, sud-est asiatico, Sud America, Africa ed Europa</a:t>
            </a:r>
          </a:p>
        </p:txBody>
      </p:sp>
      <p:sp>
        <p:nvSpPr>
          <p:cNvPr id="14341" name="Text Box 15"/>
          <p:cNvSpPr txBox="1">
            <a:spLocks noChangeArrowheads="1"/>
          </p:cNvSpPr>
          <p:nvPr/>
        </p:nvSpPr>
        <p:spPr bwMode="auto">
          <a:xfrm>
            <a:off x="3419475" y="4437063"/>
            <a:ext cx="2305050" cy="366712"/>
          </a:xfrm>
          <a:prstGeom prst="rect">
            <a:avLst/>
          </a:prstGeom>
          <a:noFill/>
          <a:ln w="9525">
            <a:noFill/>
            <a:miter lim="800000"/>
            <a:headEnd/>
            <a:tailEnd/>
          </a:ln>
        </p:spPr>
        <p:txBody>
          <a:bodyPr>
            <a:spAutoFit/>
          </a:bodyPr>
          <a:lstStyle/>
          <a:p>
            <a:pPr algn="l">
              <a:spcBef>
                <a:spcPct val="50000"/>
              </a:spcBef>
            </a:pPr>
            <a:endParaRPr lang="it-IT" sz="1800"/>
          </a:p>
        </p:txBody>
      </p:sp>
      <p:sp>
        <p:nvSpPr>
          <p:cNvPr id="14342" name="Text Box 16"/>
          <p:cNvSpPr txBox="1">
            <a:spLocks noChangeArrowheads="1"/>
          </p:cNvSpPr>
          <p:nvPr/>
        </p:nvSpPr>
        <p:spPr bwMode="auto">
          <a:xfrm>
            <a:off x="3492500" y="4005263"/>
            <a:ext cx="2592388" cy="954107"/>
          </a:xfrm>
          <a:prstGeom prst="rect">
            <a:avLst/>
          </a:prstGeom>
          <a:solidFill>
            <a:srgbClr val="FFFF00"/>
          </a:solidFill>
          <a:ln w="25400">
            <a:solidFill>
              <a:srgbClr val="FF0000"/>
            </a:solidFill>
            <a:miter lim="800000"/>
            <a:headEnd/>
            <a:tailEnd/>
          </a:ln>
        </p:spPr>
        <p:txBody>
          <a:bodyPr>
            <a:spAutoFit/>
          </a:bodyPr>
          <a:lstStyle/>
          <a:p>
            <a:pPr>
              <a:spcBef>
                <a:spcPct val="50000"/>
              </a:spcBef>
            </a:pPr>
            <a:r>
              <a:rPr lang="it-IT" sz="2800" dirty="0">
                <a:solidFill>
                  <a:srgbClr val="000000"/>
                </a:solidFill>
              </a:rPr>
              <a:t>Bambini/e dai 4 ai 16 anni</a:t>
            </a:r>
          </a:p>
        </p:txBody>
      </p:sp>
      <p:sp>
        <p:nvSpPr>
          <p:cNvPr id="14343" name="Text Box 17"/>
          <p:cNvSpPr txBox="1">
            <a:spLocks noChangeArrowheads="1"/>
          </p:cNvSpPr>
          <p:nvPr/>
        </p:nvSpPr>
        <p:spPr bwMode="auto">
          <a:xfrm>
            <a:off x="6156325" y="4005263"/>
            <a:ext cx="2736850" cy="1066800"/>
          </a:xfrm>
          <a:prstGeom prst="rect">
            <a:avLst/>
          </a:prstGeom>
          <a:solidFill>
            <a:srgbClr val="FFFF00"/>
          </a:solidFill>
          <a:ln w="25400">
            <a:solidFill>
              <a:srgbClr val="FF0000"/>
            </a:solidFill>
            <a:miter lim="800000"/>
            <a:headEnd/>
            <a:tailEnd/>
          </a:ln>
        </p:spPr>
        <p:txBody>
          <a:bodyPr>
            <a:spAutoFit/>
          </a:bodyPr>
          <a:lstStyle/>
          <a:p>
            <a:pPr>
              <a:spcBef>
                <a:spcPct val="50000"/>
              </a:spcBef>
            </a:pPr>
            <a:r>
              <a:rPr lang="it-IT" sz="3200">
                <a:solidFill>
                  <a:srgbClr val="000000"/>
                </a:solidFill>
              </a:rPr>
              <a:t>Famiglie molto povere</a:t>
            </a:r>
          </a:p>
        </p:txBody>
      </p:sp>
      <p:sp>
        <p:nvSpPr>
          <p:cNvPr id="12" name="Segnaposto data 11"/>
          <p:cNvSpPr>
            <a:spLocks noGrp="1"/>
          </p:cNvSpPr>
          <p:nvPr>
            <p:ph type="dt" sz="quarter" idx="10"/>
          </p:nvPr>
        </p:nvSpPr>
        <p:spPr/>
        <p:txBody>
          <a:bodyPr/>
          <a:lstStyle/>
          <a:p>
            <a:pPr>
              <a:defRPr/>
            </a:pPr>
            <a:fld id="{939E9AA5-2BD8-45C5-909E-7EA4B9AB83A1}" type="datetime1">
              <a:rPr lang="it-IT"/>
              <a:pPr>
                <a:defRPr/>
              </a:pPr>
              <a:t>22/04/2020</a:t>
            </a:fld>
            <a:endParaRPr lang="it-IT"/>
          </a:p>
        </p:txBody>
      </p:sp>
      <p:sp>
        <p:nvSpPr>
          <p:cNvPr id="13" name="Segnaposto numero diapositiva 12"/>
          <p:cNvSpPr>
            <a:spLocks noGrp="1"/>
          </p:cNvSpPr>
          <p:nvPr>
            <p:ph type="sldNum" sz="quarter" idx="12"/>
          </p:nvPr>
        </p:nvSpPr>
        <p:spPr/>
        <p:txBody>
          <a:bodyPr/>
          <a:lstStyle/>
          <a:p>
            <a:pPr>
              <a:defRPr/>
            </a:pPr>
            <a:fld id="{271DCA55-E57C-49AA-8993-34F990ECF64B}" type="slidenum">
              <a:rPr lang="it-IT" smtClean="0"/>
              <a:pPr>
                <a:defRPr/>
              </a:pPr>
              <a:t>24</a:t>
            </a:fld>
            <a:endParaRPr lang="it-IT" dirty="0"/>
          </a:p>
        </p:txBody>
      </p:sp>
      <p:sp>
        <p:nvSpPr>
          <p:cNvPr id="14346" name="CasellaDiTesto 14"/>
          <p:cNvSpPr txBox="1">
            <a:spLocks noChangeArrowheads="1"/>
          </p:cNvSpPr>
          <p:nvPr/>
        </p:nvSpPr>
        <p:spPr bwMode="auto">
          <a:xfrm>
            <a:off x="611560" y="2708920"/>
            <a:ext cx="2305050" cy="400050"/>
          </a:xfrm>
          <a:prstGeom prst="rect">
            <a:avLst/>
          </a:prstGeom>
          <a:solidFill>
            <a:srgbClr val="FFFF00"/>
          </a:solidFill>
          <a:ln w="25400">
            <a:solidFill>
              <a:srgbClr val="FF0000"/>
            </a:solidFill>
            <a:miter lim="800000"/>
            <a:headEnd/>
            <a:tailEnd/>
          </a:ln>
        </p:spPr>
        <p:txBody>
          <a:bodyPr>
            <a:spAutoFit/>
          </a:bodyPr>
          <a:lstStyle/>
          <a:p>
            <a:pPr algn="ctr"/>
            <a:r>
              <a:rPr lang="it-IT" sz="2000" b="1" dirty="0">
                <a:solidFill>
                  <a:srgbClr val="0070C0"/>
                </a:solidFill>
              </a:rPr>
              <a:t>DOVE?</a:t>
            </a:r>
          </a:p>
        </p:txBody>
      </p:sp>
      <p:sp>
        <p:nvSpPr>
          <p:cNvPr id="14347" name="CasellaDiTesto 15"/>
          <p:cNvSpPr txBox="1">
            <a:spLocks noChangeArrowheads="1"/>
          </p:cNvSpPr>
          <p:nvPr/>
        </p:nvSpPr>
        <p:spPr bwMode="auto">
          <a:xfrm>
            <a:off x="3708400" y="2708275"/>
            <a:ext cx="1871663" cy="400050"/>
          </a:xfrm>
          <a:prstGeom prst="rect">
            <a:avLst/>
          </a:prstGeom>
          <a:solidFill>
            <a:srgbClr val="FFFF00"/>
          </a:solidFill>
          <a:ln w="25400">
            <a:solidFill>
              <a:srgbClr val="FF0000"/>
            </a:solidFill>
            <a:miter lim="800000"/>
            <a:headEnd/>
            <a:tailEnd/>
          </a:ln>
        </p:spPr>
        <p:txBody>
          <a:bodyPr>
            <a:spAutoFit/>
          </a:bodyPr>
          <a:lstStyle/>
          <a:p>
            <a:pPr algn="ctr"/>
            <a:r>
              <a:rPr lang="it-IT" sz="2000" b="1" dirty="0">
                <a:solidFill>
                  <a:srgbClr val="0070C0"/>
                </a:solidFill>
              </a:rPr>
              <a:t>LE VITTIME?</a:t>
            </a:r>
          </a:p>
        </p:txBody>
      </p:sp>
      <p:sp>
        <p:nvSpPr>
          <p:cNvPr id="14348" name="CasellaDiTesto 16"/>
          <p:cNvSpPr txBox="1">
            <a:spLocks noChangeArrowheads="1"/>
          </p:cNvSpPr>
          <p:nvPr/>
        </p:nvSpPr>
        <p:spPr bwMode="auto">
          <a:xfrm>
            <a:off x="6156325" y="2708275"/>
            <a:ext cx="2663825" cy="400050"/>
          </a:xfrm>
          <a:prstGeom prst="rect">
            <a:avLst/>
          </a:prstGeom>
          <a:solidFill>
            <a:srgbClr val="FFFF00"/>
          </a:solidFill>
          <a:ln w="25400">
            <a:solidFill>
              <a:srgbClr val="FF0000"/>
            </a:solidFill>
            <a:miter lim="800000"/>
            <a:headEnd/>
            <a:tailEnd/>
          </a:ln>
        </p:spPr>
        <p:txBody>
          <a:bodyPr>
            <a:spAutoFit/>
          </a:bodyPr>
          <a:lstStyle/>
          <a:p>
            <a:pPr algn="ctr"/>
            <a:r>
              <a:rPr lang="it-IT" sz="2000" b="1" dirty="0">
                <a:solidFill>
                  <a:srgbClr val="0070C0"/>
                </a:solidFill>
              </a:rPr>
              <a:t>CARATTERISTICHE?</a:t>
            </a:r>
          </a:p>
        </p:txBody>
      </p:sp>
      <p:sp>
        <p:nvSpPr>
          <p:cNvPr id="14349" name="Freccia in giù 17"/>
          <p:cNvSpPr>
            <a:spLocks noChangeArrowheads="1"/>
          </p:cNvSpPr>
          <p:nvPr/>
        </p:nvSpPr>
        <p:spPr bwMode="auto">
          <a:xfrm>
            <a:off x="1476375" y="3213100"/>
            <a:ext cx="503238" cy="720725"/>
          </a:xfrm>
          <a:prstGeom prst="downArrow">
            <a:avLst>
              <a:gd name="adj1" fmla="val 50000"/>
              <a:gd name="adj2" fmla="val 50126"/>
            </a:avLst>
          </a:prstGeom>
          <a:solidFill>
            <a:srgbClr val="FFFF00"/>
          </a:solidFill>
          <a:ln w="19050" algn="ctr">
            <a:solidFill>
              <a:srgbClr val="FF0000"/>
            </a:solidFill>
            <a:round/>
            <a:headEnd/>
            <a:tailEnd/>
          </a:ln>
        </p:spPr>
        <p:txBody>
          <a:bodyPr/>
          <a:lstStyle/>
          <a:p>
            <a:endParaRPr lang="it-IT"/>
          </a:p>
        </p:txBody>
      </p:sp>
      <p:sp>
        <p:nvSpPr>
          <p:cNvPr id="14350" name="Freccia in giù 18"/>
          <p:cNvSpPr>
            <a:spLocks noChangeArrowheads="1"/>
          </p:cNvSpPr>
          <p:nvPr/>
        </p:nvSpPr>
        <p:spPr bwMode="auto">
          <a:xfrm>
            <a:off x="4356100" y="3213100"/>
            <a:ext cx="503238" cy="720725"/>
          </a:xfrm>
          <a:prstGeom prst="downArrow">
            <a:avLst>
              <a:gd name="adj1" fmla="val 50000"/>
              <a:gd name="adj2" fmla="val 50126"/>
            </a:avLst>
          </a:prstGeom>
          <a:solidFill>
            <a:srgbClr val="FFFF00"/>
          </a:solidFill>
          <a:ln w="19050" algn="ctr">
            <a:solidFill>
              <a:srgbClr val="FF0000"/>
            </a:solidFill>
            <a:round/>
            <a:headEnd/>
            <a:tailEnd/>
          </a:ln>
        </p:spPr>
        <p:txBody>
          <a:bodyPr/>
          <a:lstStyle/>
          <a:p>
            <a:endParaRPr lang="it-IT"/>
          </a:p>
        </p:txBody>
      </p:sp>
      <p:sp>
        <p:nvSpPr>
          <p:cNvPr id="14351" name="Freccia in giù 19"/>
          <p:cNvSpPr>
            <a:spLocks noChangeArrowheads="1"/>
          </p:cNvSpPr>
          <p:nvPr/>
        </p:nvSpPr>
        <p:spPr bwMode="auto">
          <a:xfrm>
            <a:off x="7164388" y="3213100"/>
            <a:ext cx="503237" cy="720725"/>
          </a:xfrm>
          <a:prstGeom prst="downArrow">
            <a:avLst>
              <a:gd name="adj1" fmla="val 50000"/>
              <a:gd name="adj2" fmla="val 50126"/>
            </a:avLst>
          </a:prstGeom>
          <a:solidFill>
            <a:srgbClr val="FFFF00"/>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346"/>
                                        </p:tgtEl>
                                        <p:attrNameLst>
                                          <p:attrName>style.visibility</p:attrName>
                                        </p:attrNameLst>
                                      </p:cBhvr>
                                      <p:to>
                                        <p:strVal val="visible"/>
                                      </p:to>
                                    </p:set>
                                    <p:anim calcmode="lin" valueType="num">
                                      <p:cBhvr>
                                        <p:cTn id="7" dur="1000" fill="hold"/>
                                        <p:tgtEl>
                                          <p:spTgt spid="14346"/>
                                        </p:tgtEl>
                                        <p:attrNameLst>
                                          <p:attrName>ppt_w</p:attrName>
                                        </p:attrNameLst>
                                      </p:cBhvr>
                                      <p:tavLst>
                                        <p:tav tm="0">
                                          <p:val>
                                            <p:strVal val="#ppt_w*0.70"/>
                                          </p:val>
                                        </p:tav>
                                        <p:tav tm="100000">
                                          <p:val>
                                            <p:strVal val="#ppt_w"/>
                                          </p:val>
                                        </p:tav>
                                      </p:tavLst>
                                    </p:anim>
                                    <p:anim calcmode="lin" valueType="num">
                                      <p:cBhvr>
                                        <p:cTn id="8" dur="1000" fill="hold"/>
                                        <p:tgtEl>
                                          <p:spTgt spid="14346"/>
                                        </p:tgtEl>
                                        <p:attrNameLst>
                                          <p:attrName>ppt_h</p:attrName>
                                        </p:attrNameLst>
                                      </p:cBhvr>
                                      <p:tavLst>
                                        <p:tav tm="0">
                                          <p:val>
                                            <p:strVal val="#ppt_h"/>
                                          </p:val>
                                        </p:tav>
                                        <p:tav tm="100000">
                                          <p:val>
                                            <p:strVal val="#ppt_h"/>
                                          </p:val>
                                        </p:tav>
                                      </p:tavLst>
                                    </p:anim>
                                    <p:animEffect transition="in" filter="fade">
                                      <p:cBhvr>
                                        <p:cTn id="9" dur="1000"/>
                                        <p:tgtEl>
                                          <p:spTgt spid="14346"/>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4349"/>
                                        </p:tgtEl>
                                        <p:attrNameLst>
                                          <p:attrName>style.visibility</p:attrName>
                                        </p:attrNameLst>
                                      </p:cBhvr>
                                      <p:to>
                                        <p:strVal val="visible"/>
                                      </p:to>
                                    </p:set>
                                    <p:animEffect transition="in" filter="fade">
                                      <p:cBhvr>
                                        <p:cTn id="14" dur="1000"/>
                                        <p:tgtEl>
                                          <p:spTgt spid="14349"/>
                                        </p:tgtEl>
                                      </p:cBhvr>
                                    </p:animEffect>
                                    <p:anim calcmode="lin" valueType="num">
                                      <p:cBhvr>
                                        <p:cTn id="15" dur="1000" fill="hold"/>
                                        <p:tgtEl>
                                          <p:spTgt spid="14349"/>
                                        </p:tgtEl>
                                        <p:attrNameLst>
                                          <p:attrName>ppt_x</p:attrName>
                                        </p:attrNameLst>
                                      </p:cBhvr>
                                      <p:tavLst>
                                        <p:tav tm="0">
                                          <p:val>
                                            <p:strVal val="#ppt_x"/>
                                          </p:val>
                                        </p:tav>
                                        <p:tav tm="100000">
                                          <p:val>
                                            <p:strVal val="#ppt_x"/>
                                          </p:val>
                                        </p:tav>
                                      </p:tavLst>
                                    </p:anim>
                                    <p:anim calcmode="lin" valueType="num">
                                      <p:cBhvr>
                                        <p:cTn id="16" dur="1000" fill="hold"/>
                                        <p:tgtEl>
                                          <p:spTgt spid="143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40"/>
                                        </p:tgtEl>
                                        <p:attrNameLst>
                                          <p:attrName>style.visibility</p:attrName>
                                        </p:attrNameLst>
                                      </p:cBhvr>
                                      <p:to>
                                        <p:strVal val="visible"/>
                                      </p:to>
                                    </p:set>
                                    <p:animEffect transition="in" filter="fade">
                                      <p:cBhvr>
                                        <p:cTn id="21" dur="1000"/>
                                        <p:tgtEl>
                                          <p:spTgt spid="14340"/>
                                        </p:tgtEl>
                                      </p:cBhvr>
                                    </p:animEffect>
                                    <p:anim calcmode="lin" valueType="num">
                                      <p:cBhvr>
                                        <p:cTn id="22" dur="1000" fill="hold"/>
                                        <p:tgtEl>
                                          <p:spTgt spid="14340"/>
                                        </p:tgtEl>
                                        <p:attrNameLst>
                                          <p:attrName>ppt_x</p:attrName>
                                        </p:attrNameLst>
                                      </p:cBhvr>
                                      <p:tavLst>
                                        <p:tav tm="0">
                                          <p:val>
                                            <p:strVal val="#ppt_x"/>
                                          </p:val>
                                        </p:tav>
                                        <p:tav tm="100000">
                                          <p:val>
                                            <p:strVal val="#ppt_x"/>
                                          </p:val>
                                        </p:tav>
                                      </p:tavLst>
                                    </p:anim>
                                    <p:anim calcmode="lin" valueType="num">
                                      <p:cBhvr>
                                        <p:cTn id="23"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347"/>
                                        </p:tgtEl>
                                        <p:attrNameLst>
                                          <p:attrName>style.visibility</p:attrName>
                                        </p:attrNameLst>
                                      </p:cBhvr>
                                      <p:to>
                                        <p:strVal val="visible"/>
                                      </p:to>
                                    </p:set>
                                    <p:anim calcmode="lin" valueType="num">
                                      <p:cBhvr>
                                        <p:cTn id="28" dur="1000" fill="hold"/>
                                        <p:tgtEl>
                                          <p:spTgt spid="14347"/>
                                        </p:tgtEl>
                                        <p:attrNameLst>
                                          <p:attrName>ppt_w</p:attrName>
                                        </p:attrNameLst>
                                      </p:cBhvr>
                                      <p:tavLst>
                                        <p:tav tm="0">
                                          <p:val>
                                            <p:strVal val="#ppt_w*0.70"/>
                                          </p:val>
                                        </p:tav>
                                        <p:tav tm="100000">
                                          <p:val>
                                            <p:strVal val="#ppt_w"/>
                                          </p:val>
                                        </p:tav>
                                      </p:tavLst>
                                    </p:anim>
                                    <p:anim calcmode="lin" valueType="num">
                                      <p:cBhvr>
                                        <p:cTn id="29" dur="1000" fill="hold"/>
                                        <p:tgtEl>
                                          <p:spTgt spid="14347"/>
                                        </p:tgtEl>
                                        <p:attrNameLst>
                                          <p:attrName>ppt_h</p:attrName>
                                        </p:attrNameLst>
                                      </p:cBhvr>
                                      <p:tavLst>
                                        <p:tav tm="0">
                                          <p:val>
                                            <p:strVal val="#ppt_h"/>
                                          </p:val>
                                        </p:tav>
                                        <p:tav tm="100000">
                                          <p:val>
                                            <p:strVal val="#ppt_h"/>
                                          </p:val>
                                        </p:tav>
                                      </p:tavLst>
                                    </p:anim>
                                    <p:animEffect transition="in" filter="fade">
                                      <p:cBhvr>
                                        <p:cTn id="30" dur="1000"/>
                                        <p:tgtEl>
                                          <p:spTgt spid="14347"/>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4350"/>
                                        </p:tgtEl>
                                        <p:attrNameLst>
                                          <p:attrName>style.visibility</p:attrName>
                                        </p:attrNameLst>
                                      </p:cBhvr>
                                      <p:to>
                                        <p:strVal val="visible"/>
                                      </p:to>
                                    </p:set>
                                    <p:animEffect transition="in" filter="fade">
                                      <p:cBhvr>
                                        <p:cTn id="35" dur="1000"/>
                                        <p:tgtEl>
                                          <p:spTgt spid="14350"/>
                                        </p:tgtEl>
                                      </p:cBhvr>
                                    </p:animEffect>
                                    <p:anim calcmode="lin" valueType="num">
                                      <p:cBhvr>
                                        <p:cTn id="36" dur="1000" fill="hold"/>
                                        <p:tgtEl>
                                          <p:spTgt spid="14350"/>
                                        </p:tgtEl>
                                        <p:attrNameLst>
                                          <p:attrName>ppt_x</p:attrName>
                                        </p:attrNameLst>
                                      </p:cBhvr>
                                      <p:tavLst>
                                        <p:tav tm="0">
                                          <p:val>
                                            <p:strVal val="#ppt_x"/>
                                          </p:val>
                                        </p:tav>
                                        <p:tav tm="100000">
                                          <p:val>
                                            <p:strVal val="#ppt_x"/>
                                          </p:val>
                                        </p:tav>
                                      </p:tavLst>
                                    </p:anim>
                                    <p:anim calcmode="lin" valueType="num">
                                      <p:cBhvr>
                                        <p:cTn id="37" dur="1000" fill="hold"/>
                                        <p:tgtEl>
                                          <p:spTgt spid="1435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342"/>
                                        </p:tgtEl>
                                        <p:attrNameLst>
                                          <p:attrName>style.visibility</p:attrName>
                                        </p:attrNameLst>
                                      </p:cBhvr>
                                      <p:to>
                                        <p:strVal val="visible"/>
                                      </p:to>
                                    </p:set>
                                    <p:animEffect transition="in" filter="fade">
                                      <p:cBhvr>
                                        <p:cTn id="42" dur="1000"/>
                                        <p:tgtEl>
                                          <p:spTgt spid="14342"/>
                                        </p:tgtEl>
                                      </p:cBhvr>
                                    </p:animEffect>
                                    <p:anim calcmode="lin" valueType="num">
                                      <p:cBhvr>
                                        <p:cTn id="43" dur="1000" fill="hold"/>
                                        <p:tgtEl>
                                          <p:spTgt spid="14342"/>
                                        </p:tgtEl>
                                        <p:attrNameLst>
                                          <p:attrName>ppt_x</p:attrName>
                                        </p:attrNameLst>
                                      </p:cBhvr>
                                      <p:tavLst>
                                        <p:tav tm="0">
                                          <p:val>
                                            <p:strVal val="#ppt_x"/>
                                          </p:val>
                                        </p:tav>
                                        <p:tav tm="100000">
                                          <p:val>
                                            <p:strVal val="#ppt_x"/>
                                          </p:val>
                                        </p:tav>
                                      </p:tavLst>
                                    </p:anim>
                                    <p:anim calcmode="lin" valueType="num">
                                      <p:cBhvr>
                                        <p:cTn id="44" dur="1000" fill="hold"/>
                                        <p:tgtEl>
                                          <p:spTgt spid="1434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348"/>
                                        </p:tgtEl>
                                        <p:attrNameLst>
                                          <p:attrName>style.visibility</p:attrName>
                                        </p:attrNameLst>
                                      </p:cBhvr>
                                      <p:to>
                                        <p:strVal val="visible"/>
                                      </p:to>
                                    </p:set>
                                    <p:anim calcmode="lin" valueType="num">
                                      <p:cBhvr>
                                        <p:cTn id="49" dur="1000" fill="hold"/>
                                        <p:tgtEl>
                                          <p:spTgt spid="14348"/>
                                        </p:tgtEl>
                                        <p:attrNameLst>
                                          <p:attrName>ppt_w</p:attrName>
                                        </p:attrNameLst>
                                      </p:cBhvr>
                                      <p:tavLst>
                                        <p:tav tm="0">
                                          <p:val>
                                            <p:strVal val="#ppt_w*0.70"/>
                                          </p:val>
                                        </p:tav>
                                        <p:tav tm="100000">
                                          <p:val>
                                            <p:strVal val="#ppt_w"/>
                                          </p:val>
                                        </p:tav>
                                      </p:tavLst>
                                    </p:anim>
                                    <p:anim calcmode="lin" valueType="num">
                                      <p:cBhvr>
                                        <p:cTn id="50" dur="1000" fill="hold"/>
                                        <p:tgtEl>
                                          <p:spTgt spid="14348"/>
                                        </p:tgtEl>
                                        <p:attrNameLst>
                                          <p:attrName>ppt_h</p:attrName>
                                        </p:attrNameLst>
                                      </p:cBhvr>
                                      <p:tavLst>
                                        <p:tav tm="0">
                                          <p:val>
                                            <p:strVal val="#ppt_h"/>
                                          </p:val>
                                        </p:tav>
                                        <p:tav tm="100000">
                                          <p:val>
                                            <p:strVal val="#ppt_h"/>
                                          </p:val>
                                        </p:tav>
                                      </p:tavLst>
                                    </p:anim>
                                    <p:animEffect transition="in" filter="fade">
                                      <p:cBhvr>
                                        <p:cTn id="51" dur="1000"/>
                                        <p:tgtEl>
                                          <p:spTgt spid="14348"/>
                                        </p:tgtEl>
                                      </p:cBhvr>
                                    </p:animEffect>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4351"/>
                                        </p:tgtEl>
                                        <p:attrNameLst>
                                          <p:attrName>style.visibility</p:attrName>
                                        </p:attrNameLst>
                                      </p:cBhvr>
                                      <p:to>
                                        <p:strVal val="visible"/>
                                      </p:to>
                                    </p:set>
                                    <p:animEffect transition="in" filter="fade">
                                      <p:cBhvr>
                                        <p:cTn id="56" dur="1000"/>
                                        <p:tgtEl>
                                          <p:spTgt spid="14351"/>
                                        </p:tgtEl>
                                      </p:cBhvr>
                                    </p:animEffect>
                                    <p:anim calcmode="lin" valueType="num">
                                      <p:cBhvr>
                                        <p:cTn id="57" dur="1000" fill="hold"/>
                                        <p:tgtEl>
                                          <p:spTgt spid="14351"/>
                                        </p:tgtEl>
                                        <p:attrNameLst>
                                          <p:attrName>ppt_x</p:attrName>
                                        </p:attrNameLst>
                                      </p:cBhvr>
                                      <p:tavLst>
                                        <p:tav tm="0">
                                          <p:val>
                                            <p:strVal val="#ppt_x"/>
                                          </p:val>
                                        </p:tav>
                                        <p:tav tm="100000">
                                          <p:val>
                                            <p:strVal val="#ppt_x"/>
                                          </p:val>
                                        </p:tav>
                                      </p:tavLst>
                                    </p:anim>
                                    <p:anim calcmode="lin" valueType="num">
                                      <p:cBhvr>
                                        <p:cTn id="58" dur="1000" fill="hold"/>
                                        <p:tgtEl>
                                          <p:spTgt spid="1435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4343"/>
                                        </p:tgtEl>
                                        <p:attrNameLst>
                                          <p:attrName>style.visibility</p:attrName>
                                        </p:attrNameLst>
                                      </p:cBhvr>
                                      <p:to>
                                        <p:strVal val="visible"/>
                                      </p:to>
                                    </p:set>
                                    <p:animEffect transition="in" filter="fade">
                                      <p:cBhvr>
                                        <p:cTn id="63" dur="1000"/>
                                        <p:tgtEl>
                                          <p:spTgt spid="14343"/>
                                        </p:tgtEl>
                                      </p:cBhvr>
                                    </p:animEffect>
                                    <p:anim calcmode="lin" valueType="num">
                                      <p:cBhvr>
                                        <p:cTn id="64" dur="1000" fill="hold"/>
                                        <p:tgtEl>
                                          <p:spTgt spid="14343"/>
                                        </p:tgtEl>
                                        <p:attrNameLst>
                                          <p:attrName>ppt_x</p:attrName>
                                        </p:attrNameLst>
                                      </p:cBhvr>
                                      <p:tavLst>
                                        <p:tav tm="0">
                                          <p:val>
                                            <p:strVal val="#ppt_x"/>
                                          </p:val>
                                        </p:tav>
                                        <p:tav tm="100000">
                                          <p:val>
                                            <p:strVal val="#ppt_x"/>
                                          </p:val>
                                        </p:tav>
                                      </p:tavLst>
                                    </p:anim>
                                    <p:anim calcmode="lin" valueType="num">
                                      <p:cBhvr>
                                        <p:cTn id="65" dur="1000" fill="hold"/>
                                        <p:tgtEl>
                                          <p:spTgt spid="143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2" grpId="0" animBg="1"/>
      <p:bldP spid="14343" grpId="0" animBg="1"/>
      <p:bldP spid="14346" grpId="0" animBg="1"/>
      <p:bldP spid="14347" grpId="0" animBg="1"/>
      <p:bldP spid="14348" grpId="0" animBg="1"/>
      <p:bldP spid="14349" grpId="0" animBg="1"/>
      <p:bldP spid="14350" grpId="0" animBg="1"/>
      <p:bldP spid="14351"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827088" y="476250"/>
            <a:ext cx="7705725" cy="1584325"/>
          </a:xfrm>
          <a:solidFill>
            <a:srgbClr val="FFFF00"/>
          </a:solidFill>
          <a:ln w="25400">
            <a:solidFill>
              <a:srgbClr val="FF0000"/>
            </a:solidFill>
          </a:ln>
        </p:spPr>
        <p:txBody>
          <a:bodyPr>
            <a:normAutofit fontScale="90000"/>
          </a:bodyPr>
          <a:lstStyle/>
          <a:p>
            <a:pPr algn="ctr" eaLnBrk="1" hangingPunct="1">
              <a:defRPr/>
            </a:pPr>
            <a:r>
              <a:rPr lang="it-IT" sz="5400" dirty="0" smtClean="0">
                <a:solidFill>
                  <a:srgbClr val="0070C0"/>
                </a:solidFill>
                <a:effectLst>
                  <a:outerShdw blurRad="38100" dist="38100" dir="2700000" algn="tl">
                    <a:srgbClr val="FFFFFF"/>
                  </a:outerShdw>
                </a:effectLst>
                <a:latin typeface="Times New Roman" pitchFamily="18" charset="0"/>
              </a:rPr>
              <a:t>Esistono </a:t>
            </a:r>
            <a:r>
              <a:rPr lang="it-IT" sz="5400" dirty="0" smtClean="0">
                <a:solidFill>
                  <a:srgbClr val="0070C0"/>
                </a:solidFill>
                <a:latin typeface="Times New Roman" pitchFamily="18" charset="0"/>
              </a:rPr>
              <a:t>DUE FORME</a:t>
            </a:r>
            <a:r>
              <a:rPr lang="it-IT" sz="5400" dirty="0" smtClean="0">
                <a:solidFill>
                  <a:srgbClr val="0070C0"/>
                </a:solidFill>
                <a:effectLst>
                  <a:outerShdw blurRad="38100" dist="38100" dir="2700000" algn="tl">
                    <a:srgbClr val="FFFFFF"/>
                  </a:outerShdw>
                </a:effectLst>
                <a:latin typeface="Times New Roman" pitchFamily="18" charset="0"/>
              </a:rPr>
              <a:t> di prostituzione infantile</a:t>
            </a:r>
          </a:p>
        </p:txBody>
      </p:sp>
      <p:sp>
        <p:nvSpPr>
          <p:cNvPr id="25605" name="Rectangle 5"/>
          <p:cNvSpPr>
            <a:spLocks noGrp="1" noChangeArrowheads="1"/>
          </p:cNvSpPr>
          <p:nvPr>
            <p:ph type="body" sz="half" idx="1"/>
          </p:nvPr>
        </p:nvSpPr>
        <p:spPr>
          <a:xfrm>
            <a:off x="468313" y="3429000"/>
            <a:ext cx="4038600" cy="1439863"/>
          </a:xfrm>
          <a:solidFill>
            <a:srgbClr val="FFFF00"/>
          </a:solidFill>
          <a:ln w="25400">
            <a:solidFill>
              <a:srgbClr val="FF0000"/>
            </a:solidFill>
          </a:ln>
        </p:spPr>
        <p:txBody>
          <a:bodyPr/>
          <a:lstStyle/>
          <a:p>
            <a:pPr marL="0" indent="0" algn="ctr" eaLnBrk="1" hangingPunct="1">
              <a:buFont typeface="Wingdings" pitchFamily="2" charset="2"/>
              <a:buNone/>
              <a:defRPr/>
            </a:pPr>
            <a:r>
              <a:rPr lang="it-IT" sz="4000" dirty="0" smtClean="0">
                <a:solidFill>
                  <a:srgbClr val="000000"/>
                </a:solidFill>
                <a:effectLst>
                  <a:outerShdw blurRad="38100" dist="38100" dir="2700000" algn="tl">
                    <a:srgbClr val="FFFFFF"/>
                  </a:outerShdw>
                </a:effectLst>
                <a:latin typeface="Times New Roman" pitchFamily="18" charset="0"/>
              </a:rPr>
              <a:t>All’interno delle CASE CHIUSE</a:t>
            </a:r>
          </a:p>
          <a:p>
            <a:pPr marL="0" indent="0" algn="ctr" eaLnBrk="1" hangingPunct="1">
              <a:buFont typeface="Wingdings" pitchFamily="2" charset="2"/>
              <a:buNone/>
              <a:defRPr/>
            </a:pPr>
            <a:endParaRPr lang="it-IT" sz="1800" dirty="0" smtClean="0">
              <a:solidFill>
                <a:srgbClr val="000000"/>
              </a:solidFill>
              <a:effectLst>
                <a:outerShdw blurRad="38100" dist="38100" dir="2700000" algn="tl">
                  <a:srgbClr val="FFFFFF"/>
                </a:outerShdw>
              </a:effectLst>
              <a:latin typeface="Times New Roman" pitchFamily="18" charset="0"/>
            </a:endParaRPr>
          </a:p>
          <a:p>
            <a:pPr marL="0" indent="0" algn="ctr" eaLnBrk="1" hangingPunct="1">
              <a:buFont typeface="Wingdings" pitchFamily="2" charset="2"/>
              <a:buNone/>
              <a:defRPr/>
            </a:pPr>
            <a:endParaRPr lang="it-IT" sz="4000" dirty="0" smtClean="0">
              <a:solidFill>
                <a:srgbClr val="000000"/>
              </a:solidFill>
              <a:effectLst>
                <a:outerShdw blurRad="38100" dist="38100" dir="2700000" algn="tl">
                  <a:srgbClr val="FFFFFF"/>
                </a:outerShdw>
              </a:effectLst>
              <a:latin typeface="Times New Roman" pitchFamily="18" charset="0"/>
            </a:endParaRPr>
          </a:p>
        </p:txBody>
      </p:sp>
      <p:sp>
        <p:nvSpPr>
          <p:cNvPr id="25606" name="Rectangle 6"/>
          <p:cNvSpPr>
            <a:spLocks noGrp="1" noChangeArrowheads="1"/>
          </p:cNvSpPr>
          <p:nvPr>
            <p:ph type="body" sz="half" idx="2"/>
          </p:nvPr>
        </p:nvSpPr>
        <p:spPr>
          <a:xfrm>
            <a:off x="4572000" y="3429000"/>
            <a:ext cx="4038600" cy="1439863"/>
          </a:xfrm>
          <a:solidFill>
            <a:srgbClr val="FFFF00"/>
          </a:solidFill>
          <a:ln w="25400">
            <a:solidFill>
              <a:srgbClr val="FF0000"/>
            </a:solidFill>
          </a:ln>
        </p:spPr>
        <p:txBody>
          <a:bodyPr/>
          <a:lstStyle/>
          <a:p>
            <a:pPr algn="ctr" eaLnBrk="1" hangingPunct="1">
              <a:buFont typeface="Wingdings" pitchFamily="2" charset="2"/>
              <a:buNone/>
              <a:defRPr/>
            </a:pPr>
            <a:r>
              <a:rPr lang="it-IT" sz="4000" dirty="0" smtClean="0">
                <a:solidFill>
                  <a:srgbClr val="000000"/>
                </a:solidFill>
                <a:effectLst>
                  <a:outerShdw blurRad="38100" dist="38100" dir="2700000" algn="tl">
                    <a:srgbClr val="FFFFFF"/>
                  </a:outerShdw>
                </a:effectLst>
                <a:latin typeface="Times New Roman" pitchFamily="18" charset="0"/>
              </a:rPr>
              <a:t>All’esterno, sulle</a:t>
            </a:r>
          </a:p>
          <a:p>
            <a:pPr algn="ctr" eaLnBrk="1" hangingPunct="1">
              <a:buFont typeface="Wingdings" pitchFamily="2" charset="2"/>
              <a:buNone/>
              <a:defRPr/>
            </a:pPr>
            <a:r>
              <a:rPr lang="it-IT" sz="4000" dirty="0" smtClean="0">
                <a:solidFill>
                  <a:srgbClr val="000000"/>
                </a:solidFill>
                <a:effectLst>
                  <a:outerShdw blurRad="38100" dist="38100" dir="2700000" algn="tl">
                    <a:srgbClr val="FFFFFF"/>
                  </a:outerShdw>
                </a:effectLst>
                <a:latin typeface="Times New Roman" pitchFamily="18" charset="0"/>
              </a:rPr>
              <a:t>STRADE</a:t>
            </a:r>
          </a:p>
          <a:p>
            <a:pPr algn="ctr" eaLnBrk="1" hangingPunct="1">
              <a:buFont typeface="Wingdings" pitchFamily="2" charset="2"/>
              <a:buNone/>
              <a:defRPr/>
            </a:pPr>
            <a:endParaRPr lang="it-IT" sz="4000" dirty="0" smtClean="0">
              <a:solidFill>
                <a:srgbClr val="000000"/>
              </a:solidFill>
              <a:effectLst>
                <a:outerShdw blurRad="38100" dist="38100" dir="2700000" algn="tl">
                  <a:srgbClr val="FFFFFF"/>
                </a:outerShdw>
              </a:effectLst>
              <a:latin typeface="Times New Roman" pitchFamily="18" charset="0"/>
            </a:endParaRPr>
          </a:p>
        </p:txBody>
      </p:sp>
      <p:sp>
        <p:nvSpPr>
          <p:cNvPr id="7" name="Segnaposto data 6"/>
          <p:cNvSpPr>
            <a:spLocks noGrp="1"/>
          </p:cNvSpPr>
          <p:nvPr>
            <p:ph type="dt" sz="quarter" idx="10"/>
          </p:nvPr>
        </p:nvSpPr>
        <p:spPr/>
        <p:txBody>
          <a:bodyPr/>
          <a:lstStyle/>
          <a:p>
            <a:pPr>
              <a:defRPr/>
            </a:pPr>
            <a:fld id="{A830D566-7732-479D-B5DA-B9EC47227F20}" type="datetime1">
              <a:rPr lang="it-IT"/>
              <a:pPr>
                <a:defRPr/>
              </a:pPr>
              <a:t>22/04/2020</a:t>
            </a:fld>
            <a:endParaRPr lang="it-IT"/>
          </a:p>
        </p:txBody>
      </p:sp>
      <p:sp>
        <p:nvSpPr>
          <p:cNvPr id="8" name="Segnaposto numero diapositiva 7"/>
          <p:cNvSpPr>
            <a:spLocks noGrp="1"/>
          </p:cNvSpPr>
          <p:nvPr>
            <p:ph type="sldNum" sz="quarter" idx="12"/>
          </p:nvPr>
        </p:nvSpPr>
        <p:spPr/>
        <p:txBody>
          <a:bodyPr/>
          <a:lstStyle/>
          <a:p>
            <a:pPr>
              <a:defRPr/>
            </a:pPr>
            <a:fld id="{1F16DDB1-EFF5-438E-98CC-EEF83B7A2726}" type="slidenum">
              <a:rPr lang="it-IT" smtClean="0"/>
              <a:pPr>
                <a:defRPr/>
              </a:pPr>
              <a:t>25</a:t>
            </a:fld>
            <a:endParaRPr lang="it-IT"/>
          </a:p>
        </p:txBody>
      </p:sp>
      <p:sp>
        <p:nvSpPr>
          <p:cNvPr id="15367" name="Freccia in giù 8"/>
          <p:cNvSpPr>
            <a:spLocks noChangeArrowheads="1"/>
          </p:cNvSpPr>
          <p:nvPr/>
        </p:nvSpPr>
        <p:spPr bwMode="auto">
          <a:xfrm>
            <a:off x="2124075" y="2133600"/>
            <a:ext cx="647700" cy="1150938"/>
          </a:xfrm>
          <a:prstGeom prst="downArrow">
            <a:avLst>
              <a:gd name="adj1" fmla="val 50000"/>
              <a:gd name="adj2" fmla="val 49977"/>
            </a:avLst>
          </a:prstGeom>
          <a:solidFill>
            <a:schemeClr val="accent1"/>
          </a:solidFill>
          <a:ln w="19050" algn="ctr">
            <a:solidFill>
              <a:srgbClr val="FF0000"/>
            </a:solidFill>
            <a:round/>
            <a:headEnd/>
            <a:tailEnd/>
          </a:ln>
        </p:spPr>
        <p:txBody>
          <a:bodyPr/>
          <a:lstStyle/>
          <a:p>
            <a:endParaRPr lang="it-IT"/>
          </a:p>
        </p:txBody>
      </p:sp>
      <p:sp>
        <p:nvSpPr>
          <p:cNvPr id="15368" name="Freccia in giù 9"/>
          <p:cNvSpPr>
            <a:spLocks noChangeArrowheads="1"/>
          </p:cNvSpPr>
          <p:nvPr/>
        </p:nvSpPr>
        <p:spPr bwMode="auto">
          <a:xfrm>
            <a:off x="6084888" y="2133600"/>
            <a:ext cx="647700" cy="1150938"/>
          </a:xfrm>
          <a:prstGeom prst="downArrow">
            <a:avLst>
              <a:gd name="adj1" fmla="val 50000"/>
              <a:gd name="adj2" fmla="val 49977"/>
            </a:avLst>
          </a:prstGeom>
          <a:solidFill>
            <a:schemeClr val="accent1"/>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fade">
                                      <p:cBhvr>
                                        <p:cTn id="7" dur="1000"/>
                                        <p:tgtEl>
                                          <p:spTgt spid="15367"/>
                                        </p:tgtEl>
                                      </p:cBhvr>
                                    </p:animEffect>
                                    <p:anim calcmode="lin" valueType="num">
                                      <p:cBhvr>
                                        <p:cTn id="8" dur="1000" fill="hold"/>
                                        <p:tgtEl>
                                          <p:spTgt spid="15367"/>
                                        </p:tgtEl>
                                        <p:attrNameLst>
                                          <p:attrName>ppt_x</p:attrName>
                                        </p:attrNameLst>
                                      </p:cBhvr>
                                      <p:tavLst>
                                        <p:tav tm="0">
                                          <p:val>
                                            <p:strVal val="#ppt_x"/>
                                          </p:val>
                                        </p:tav>
                                        <p:tav tm="100000">
                                          <p:val>
                                            <p:strVal val="#ppt_x"/>
                                          </p:val>
                                        </p:tav>
                                      </p:tavLst>
                                    </p:anim>
                                    <p:anim calcmode="lin" valueType="num">
                                      <p:cBhvr>
                                        <p:cTn id="9" dur="1000" fill="hold"/>
                                        <p:tgtEl>
                                          <p:spTgt spid="1536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5605">
                                            <p:bg/>
                                          </p:spTgt>
                                        </p:tgtEl>
                                        <p:attrNameLst>
                                          <p:attrName>style.visibility</p:attrName>
                                        </p:attrNameLst>
                                      </p:cBhvr>
                                      <p:to>
                                        <p:strVal val="visible"/>
                                      </p:to>
                                    </p:set>
                                    <p:animEffect transition="in" filter="fade">
                                      <p:cBhvr>
                                        <p:cTn id="14" dur="1000"/>
                                        <p:tgtEl>
                                          <p:spTgt spid="25605">
                                            <p:bg/>
                                          </p:spTgt>
                                        </p:tgtEl>
                                      </p:cBhvr>
                                    </p:animEffect>
                                    <p:anim calcmode="lin" valueType="num">
                                      <p:cBhvr>
                                        <p:cTn id="15" dur="1000" fill="hold"/>
                                        <p:tgtEl>
                                          <p:spTgt spid="25605">
                                            <p:bg/>
                                          </p:spTgt>
                                        </p:tgtEl>
                                        <p:attrNameLst>
                                          <p:attrName>ppt_x</p:attrName>
                                        </p:attrNameLst>
                                      </p:cBhvr>
                                      <p:tavLst>
                                        <p:tav tm="0">
                                          <p:val>
                                            <p:strVal val="#ppt_x"/>
                                          </p:val>
                                        </p:tav>
                                        <p:tav tm="100000">
                                          <p:val>
                                            <p:strVal val="#ppt_x"/>
                                          </p:val>
                                        </p:tav>
                                      </p:tavLst>
                                    </p:anim>
                                    <p:anim calcmode="lin" valueType="num">
                                      <p:cBhvr>
                                        <p:cTn id="16" dur="1000" fill="hold"/>
                                        <p:tgtEl>
                                          <p:spTgt spid="25605">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5605">
                                            <p:txEl>
                                              <p:pRg st="0" end="0"/>
                                            </p:txEl>
                                          </p:spTgt>
                                        </p:tgtEl>
                                        <p:attrNameLst>
                                          <p:attrName>style.visibility</p:attrName>
                                        </p:attrNameLst>
                                      </p:cBhvr>
                                      <p:to>
                                        <p:strVal val="visible"/>
                                      </p:to>
                                    </p:set>
                                    <p:animEffect transition="in" filter="fade">
                                      <p:cBhvr>
                                        <p:cTn id="21" dur="1000"/>
                                        <p:tgtEl>
                                          <p:spTgt spid="25605">
                                            <p:txEl>
                                              <p:pRg st="0" end="0"/>
                                            </p:txEl>
                                          </p:spTgt>
                                        </p:tgtEl>
                                      </p:cBhvr>
                                    </p:animEffect>
                                    <p:anim calcmode="lin" valueType="num">
                                      <p:cBhvr>
                                        <p:cTn id="22" dur="1000" fill="hold"/>
                                        <p:tgtEl>
                                          <p:spTgt spid="2560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560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5368"/>
                                        </p:tgtEl>
                                        <p:attrNameLst>
                                          <p:attrName>style.visibility</p:attrName>
                                        </p:attrNameLst>
                                      </p:cBhvr>
                                      <p:to>
                                        <p:strVal val="visible"/>
                                      </p:to>
                                    </p:set>
                                    <p:animEffect transition="in" filter="fade">
                                      <p:cBhvr>
                                        <p:cTn id="28" dur="1000"/>
                                        <p:tgtEl>
                                          <p:spTgt spid="15368"/>
                                        </p:tgtEl>
                                      </p:cBhvr>
                                    </p:animEffect>
                                    <p:anim calcmode="lin" valueType="num">
                                      <p:cBhvr>
                                        <p:cTn id="29" dur="1000" fill="hold"/>
                                        <p:tgtEl>
                                          <p:spTgt spid="15368"/>
                                        </p:tgtEl>
                                        <p:attrNameLst>
                                          <p:attrName>ppt_x</p:attrName>
                                        </p:attrNameLst>
                                      </p:cBhvr>
                                      <p:tavLst>
                                        <p:tav tm="0">
                                          <p:val>
                                            <p:strVal val="#ppt_x"/>
                                          </p:val>
                                        </p:tav>
                                        <p:tav tm="100000">
                                          <p:val>
                                            <p:strVal val="#ppt_x"/>
                                          </p:val>
                                        </p:tav>
                                      </p:tavLst>
                                    </p:anim>
                                    <p:anim calcmode="lin" valueType="num">
                                      <p:cBhvr>
                                        <p:cTn id="30" dur="1000" fill="hold"/>
                                        <p:tgtEl>
                                          <p:spTgt spid="1536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5606">
                                            <p:bg/>
                                          </p:spTgt>
                                        </p:tgtEl>
                                        <p:attrNameLst>
                                          <p:attrName>style.visibility</p:attrName>
                                        </p:attrNameLst>
                                      </p:cBhvr>
                                      <p:to>
                                        <p:strVal val="visible"/>
                                      </p:to>
                                    </p:set>
                                    <p:animEffect transition="in" filter="fade">
                                      <p:cBhvr>
                                        <p:cTn id="35" dur="1000"/>
                                        <p:tgtEl>
                                          <p:spTgt spid="25606">
                                            <p:bg/>
                                          </p:spTgt>
                                        </p:tgtEl>
                                      </p:cBhvr>
                                    </p:animEffect>
                                    <p:anim calcmode="lin" valueType="num">
                                      <p:cBhvr>
                                        <p:cTn id="36" dur="1000" fill="hold"/>
                                        <p:tgtEl>
                                          <p:spTgt spid="25606">
                                            <p:bg/>
                                          </p:spTgt>
                                        </p:tgtEl>
                                        <p:attrNameLst>
                                          <p:attrName>ppt_x</p:attrName>
                                        </p:attrNameLst>
                                      </p:cBhvr>
                                      <p:tavLst>
                                        <p:tav tm="0">
                                          <p:val>
                                            <p:strVal val="#ppt_x"/>
                                          </p:val>
                                        </p:tav>
                                        <p:tav tm="100000">
                                          <p:val>
                                            <p:strVal val="#ppt_x"/>
                                          </p:val>
                                        </p:tav>
                                      </p:tavLst>
                                    </p:anim>
                                    <p:anim calcmode="lin" valueType="num">
                                      <p:cBhvr>
                                        <p:cTn id="37" dur="1000" fill="hold"/>
                                        <p:tgtEl>
                                          <p:spTgt spid="25606">
                                            <p:bg/>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5606">
                                            <p:txEl>
                                              <p:pRg st="0" end="0"/>
                                            </p:txEl>
                                          </p:spTgt>
                                        </p:tgtEl>
                                        <p:attrNameLst>
                                          <p:attrName>style.visibility</p:attrName>
                                        </p:attrNameLst>
                                      </p:cBhvr>
                                      <p:to>
                                        <p:strVal val="visible"/>
                                      </p:to>
                                    </p:set>
                                    <p:animEffect transition="in" filter="fade">
                                      <p:cBhvr>
                                        <p:cTn id="42" dur="1000"/>
                                        <p:tgtEl>
                                          <p:spTgt spid="25606">
                                            <p:txEl>
                                              <p:pRg st="0" end="0"/>
                                            </p:txEl>
                                          </p:spTgt>
                                        </p:tgtEl>
                                      </p:cBhvr>
                                    </p:animEffect>
                                    <p:anim calcmode="lin" valueType="num">
                                      <p:cBhvr>
                                        <p:cTn id="43" dur="1000" fill="hold"/>
                                        <p:tgtEl>
                                          <p:spTgt spid="2560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56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5606">
                                            <p:txEl>
                                              <p:pRg st="1" end="1"/>
                                            </p:txEl>
                                          </p:spTgt>
                                        </p:tgtEl>
                                        <p:attrNameLst>
                                          <p:attrName>style.visibility</p:attrName>
                                        </p:attrNameLst>
                                      </p:cBhvr>
                                      <p:to>
                                        <p:strVal val="visible"/>
                                      </p:to>
                                    </p:set>
                                    <p:animEffect transition="in" filter="fade">
                                      <p:cBhvr>
                                        <p:cTn id="49" dur="1000"/>
                                        <p:tgtEl>
                                          <p:spTgt spid="25606">
                                            <p:txEl>
                                              <p:pRg st="1" end="1"/>
                                            </p:txEl>
                                          </p:spTgt>
                                        </p:tgtEl>
                                      </p:cBhvr>
                                    </p:animEffect>
                                    <p:anim calcmode="lin" valueType="num">
                                      <p:cBhvr>
                                        <p:cTn id="50" dur="1000" fill="hold"/>
                                        <p:tgtEl>
                                          <p:spTgt spid="2560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2560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nimBg="1"/>
      <p:bldP spid="25606" grpId="0" build="p" animBg="1"/>
      <p:bldP spid="15367" grpId="0" animBg="1"/>
      <p:bldP spid="15368"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23850" y="277813"/>
            <a:ext cx="8496300" cy="990600"/>
          </a:xfrm>
          <a:solidFill>
            <a:srgbClr val="FFFF00"/>
          </a:solidFill>
          <a:ln w="25400">
            <a:solidFill>
              <a:srgbClr val="FF0066"/>
            </a:solidFill>
          </a:ln>
        </p:spPr>
        <p:txBody>
          <a:bodyPr/>
          <a:lstStyle/>
          <a:p>
            <a:pPr algn="ctr" eaLnBrk="1" hangingPunct="1">
              <a:defRPr/>
            </a:pPr>
            <a:r>
              <a:rPr lang="it-IT" sz="4800" dirty="0" smtClean="0">
                <a:solidFill>
                  <a:srgbClr val="0070C0"/>
                </a:solidFill>
                <a:effectLst>
                  <a:outerShdw blurRad="38100" dist="38100" dir="2700000" algn="tl">
                    <a:srgbClr val="FFFFFF"/>
                  </a:outerShdw>
                </a:effectLst>
                <a:latin typeface="Times New Roman" pitchFamily="18" charset="0"/>
              </a:rPr>
              <a:t>Chi è il </a:t>
            </a:r>
            <a:r>
              <a:rPr lang="it-IT" sz="4800" dirty="0" smtClean="0">
                <a:solidFill>
                  <a:srgbClr val="0070C0"/>
                </a:solidFill>
                <a:latin typeface="Times New Roman" pitchFamily="18" charset="0"/>
              </a:rPr>
              <a:t>TURISTA SESSUALE</a:t>
            </a:r>
            <a:r>
              <a:rPr lang="it-IT" sz="4800" dirty="0" smtClean="0">
                <a:solidFill>
                  <a:srgbClr val="0070C0"/>
                </a:solidFill>
                <a:effectLst>
                  <a:outerShdw blurRad="38100" dist="38100" dir="2700000" algn="tl">
                    <a:srgbClr val="FFFFFF"/>
                  </a:outerShdw>
                </a:effectLst>
                <a:latin typeface="Times New Roman" pitchFamily="18" charset="0"/>
              </a:rPr>
              <a:t>?!</a:t>
            </a:r>
          </a:p>
        </p:txBody>
      </p:sp>
      <p:sp>
        <p:nvSpPr>
          <p:cNvPr id="27651" name="Rectangle 3"/>
          <p:cNvSpPr>
            <a:spLocks noGrp="1" noChangeArrowheads="1"/>
          </p:cNvSpPr>
          <p:nvPr>
            <p:ph type="body" idx="1"/>
          </p:nvPr>
        </p:nvSpPr>
        <p:spPr>
          <a:xfrm>
            <a:off x="468313" y="2852738"/>
            <a:ext cx="8229600" cy="2736850"/>
          </a:xfrm>
          <a:solidFill>
            <a:srgbClr val="FFFF00"/>
          </a:solidFill>
          <a:ln w="25400">
            <a:solidFill>
              <a:srgbClr val="FF0000"/>
            </a:solidFill>
          </a:ln>
        </p:spPr>
        <p:txBody>
          <a:bodyPr/>
          <a:lstStyle/>
          <a:p>
            <a:pPr eaLnBrk="1" hangingPunct="1">
              <a:buFont typeface="Wingdings" pitchFamily="2" charset="2"/>
              <a:buChar char="q"/>
              <a:defRPr/>
            </a:pPr>
            <a:r>
              <a:rPr lang="it-IT" sz="3600" dirty="0" smtClean="0">
                <a:solidFill>
                  <a:srgbClr val="000000"/>
                </a:solidFill>
                <a:effectLst>
                  <a:outerShdw blurRad="38100" dist="38100" dir="2700000" algn="tl">
                    <a:srgbClr val="FFFFFF"/>
                  </a:outerShdw>
                </a:effectLst>
                <a:latin typeface="Times New Roman" pitchFamily="18" charset="0"/>
              </a:rPr>
              <a:t>SINGLE-SPOSATO;</a:t>
            </a:r>
          </a:p>
          <a:p>
            <a:pPr eaLnBrk="1" hangingPunct="1">
              <a:buFont typeface="Wingdings" pitchFamily="2" charset="2"/>
              <a:buChar char="q"/>
              <a:defRPr/>
            </a:pPr>
            <a:r>
              <a:rPr lang="it-IT" sz="3600" dirty="0" smtClean="0">
                <a:solidFill>
                  <a:srgbClr val="000000"/>
                </a:solidFill>
                <a:effectLst>
                  <a:outerShdw blurRad="38100" dist="38100" dir="2700000" algn="tl">
                    <a:srgbClr val="FFFFFF"/>
                  </a:outerShdw>
                </a:effectLst>
                <a:latin typeface="Times New Roman" pitchFamily="18" charset="0"/>
              </a:rPr>
              <a:t>UOMO-DONNA;</a:t>
            </a:r>
          </a:p>
          <a:p>
            <a:pPr eaLnBrk="1" hangingPunct="1">
              <a:buFont typeface="Wingdings" pitchFamily="2" charset="2"/>
              <a:buChar char="q"/>
              <a:defRPr/>
            </a:pPr>
            <a:r>
              <a:rPr lang="it-IT" sz="3600" dirty="0" smtClean="0">
                <a:solidFill>
                  <a:srgbClr val="000000"/>
                </a:solidFill>
                <a:effectLst>
                  <a:outerShdw blurRad="38100" dist="38100" dir="2700000" algn="tl">
                    <a:srgbClr val="FFFFFF"/>
                  </a:outerShdw>
                </a:effectLst>
                <a:latin typeface="Times New Roman" pitchFamily="18" charset="0"/>
              </a:rPr>
              <a:t>TURISTA IN VIAGGIO </a:t>
            </a:r>
            <a:r>
              <a:rPr lang="it-IT" sz="3600" dirty="0" err="1" smtClean="0">
                <a:solidFill>
                  <a:srgbClr val="000000"/>
                </a:solidFill>
                <a:effectLst>
                  <a:outerShdw blurRad="38100" dist="38100" dir="2700000" algn="tl">
                    <a:srgbClr val="FFFFFF"/>
                  </a:outerShdw>
                </a:effectLst>
                <a:latin typeface="Times New Roman" pitchFamily="18" charset="0"/>
              </a:rPr>
              <a:t>DI</a:t>
            </a:r>
            <a:r>
              <a:rPr lang="it-IT" sz="3600" dirty="0" smtClean="0">
                <a:solidFill>
                  <a:srgbClr val="000000"/>
                </a:solidFill>
                <a:effectLst>
                  <a:outerShdw blurRad="38100" dist="38100" dir="2700000" algn="tl">
                    <a:srgbClr val="FFFFFF"/>
                  </a:outerShdw>
                </a:effectLst>
                <a:latin typeface="Times New Roman" pitchFamily="18" charset="0"/>
              </a:rPr>
              <a:t> PIACERE;</a:t>
            </a:r>
          </a:p>
          <a:p>
            <a:pPr eaLnBrk="1" hangingPunct="1">
              <a:buFont typeface="Wingdings" pitchFamily="2" charset="2"/>
              <a:buChar char="q"/>
              <a:defRPr/>
            </a:pPr>
            <a:r>
              <a:rPr lang="it-IT" sz="3600" dirty="0" smtClean="0">
                <a:solidFill>
                  <a:srgbClr val="000000"/>
                </a:solidFill>
                <a:effectLst>
                  <a:outerShdw blurRad="38100" dist="38100" dir="2700000" algn="tl">
                    <a:srgbClr val="FFFFFF"/>
                  </a:outerShdw>
                </a:effectLst>
                <a:latin typeface="Times New Roman" pitchFamily="18" charset="0"/>
              </a:rPr>
              <a:t>UOMINI </a:t>
            </a:r>
            <a:r>
              <a:rPr lang="it-IT" sz="3600" dirty="0" err="1" smtClean="0">
                <a:solidFill>
                  <a:srgbClr val="000000"/>
                </a:solidFill>
                <a:effectLst>
                  <a:outerShdw blurRad="38100" dist="38100" dir="2700000" algn="tl">
                    <a:srgbClr val="FFFFFF"/>
                  </a:outerShdw>
                </a:effectLst>
                <a:latin typeface="Times New Roman" pitchFamily="18" charset="0"/>
              </a:rPr>
              <a:t>D’AFFARI</a:t>
            </a:r>
            <a:r>
              <a:rPr lang="it-IT" sz="3600" dirty="0" smtClean="0">
                <a:solidFill>
                  <a:srgbClr val="000000"/>
                </a:solidFill>
                <a:effectLst>
                  <a:outerShdw blurRad="38100" dist="38100" dir="2700000" algn="tl">
                    <a:srgbClr val="FFFFFF"/>
                  </a:outerShdw>
                </a:effectLst>
                <a:latin typeface="Times New Roman" pitchFamily="18" charset="0"/>
              </a:rPr>
              <a:t>.</a:t>
            </a:r>
          </a:p>
        </p:txBody>
      </p:sp>
      <p:sp>
        <p:nvSpPr>
          <p:cNvPr id="5" name="Segnaposto data 4"/>
          <p:cNvSpPr>
            <a:spLocks noGrp="1"/>
          </p:cNvSpPr>
          <p:nvPr>
            <p:ph type="dt" sz="quarter" idx="10"/>
          </p:nvPr>
        </p:nvSpPr>
        <p:spPr/>
        <p:txBody>
          <a:bodyPr/>
          <a:lstStyle/>
          <a:p>
            <a:pPr>
              <a:defRPr/>
            </a:pPr>
            <a:fld id="{56D2CF33-2B77-4758-B685-C7E6E70751C8}" type="datetime1">
              <a:rPr lang="it-IT"/>
              <a:pPr>
                <a:defRPr/>
              </a:pPr>
              <a:t>22/04/2020</a:t>
            </a:fld>
            <a:endParaRPr lang="it-IT"/>
          </a:p>
        </p:txBody>
      </p:sp>
      <p:sp>
        <p:nvSpPr>
          <p:cNvPr id="6" name="Segnaposto numero diapositiva 5"/>
          <p:cNvSpPr>
            <a:spLocks noGrp="1"/>
          </p:cNvSpPr>
          <p:nvPr>
            <p:ph type="sldNum" sz="quarter" idx="12"/>
          </p:nvPr>
        </p:nvSpPr>
        <p:spPr/>
        <p:txBody>
          <a:bodyPr/>
          <a:lstStyle/>
          <a:p>
            <a:pPr>
              <a:defRPr/>
            </a:pPr>
            <a:fld id="{8299BBD1-7362-4538-BFDE-8B4FFC561470}" type="slidenum">
              <a:rPr lang="it-IT" smtClean="0"/>
              <a:pPr>
                <a:defRPr/>
              </a:pPr>
              <a:t>26</a:t>
            </a:fld>
            <a:endParaRPr lang="it-IT"/>
          </a:p>
        </p:txBody>
      </p:sp>
      <p:sp>
        <p:nvSpPr>
          <p:cNvPr id="16390" name="Freccia in giù 6"/>
          <p:cNvSpPr>
            <a:spLocks noChangeArrowheads="1"/>
          </p:cNvSpPr>
          <p:nvPr/>
        </p:nvSpPr>
        <p:spPr bwMode="auto">
          <a:xfrm>
            <a:off x="3924300" y="1412875"/>
            <a:ext cx="863600" cy="1295400"/>
          </a:xfrm>
          <a:prstGeom prst="downArrow">
            <a:avLst>
              <a:gd name="adj1" fmla="val 50000"/>
              <a:gd name="adj2" fmla="val 50000"/>
            </a:avLst>
          </a:prstGeom>
          <a:solidFill>
            <a:schemeClr val="accent1"/>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1000"/>
                                        <p:tgtEl>
                                          <p:spTgt spid="16390"/>
                                        </p:tgtEl>
                                      </p:cBhvr>
                                    </p:animEffect>
                                    <p:anim calcmode="lin" valueType="num">
                                      <p:cBhvr>
                                        <p:cTn id="8" dur="1000" fill="hold"/>
                                        <p:tgtEl>
                                          <p:spTgt spid="16390"/>
                                        </p:tgtEl>
                                        <p:attrNameLst>
                                          <p:attrName>ppt_x</p:attrName>
                                        </p:attrNameLst>
                                      </p:cBhvr>
                                      <p:tavLst>
                                        <p:tav tm="0">
                                          <p:val>
                                            <p:strVal val="#ppt_x"/>
                                          </p:val>
                                        </p:tav>
                                        <p:tav tm="100000">
                                          <p:val>
                                            <p:strVal val="#ppt_x"/>
                                          </p:val>
                                        </p:tav>
                                      </p:tavLst>
                                    </p:anim>
                                    <p:anim calcmode="lin" valueType="num">
                                      <p:cBhvr>
                                        <p:cTn id="9" dur="1000" fill="hold"/>
                                        <p:tgtEl>
                                          <p:spTgt spid="1639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7651">
                                            <p:txEl>
                                              <p:pRg st="0" end="0"/>
                                            </p:txEl>
                                          </p:spTgt>
                                        </p:tgtEl>
                                        <p:attrNameLst>
                                          <p:attrName>style.visibility</p:attrName>
                                        </p:attrNameLst>
                                      </p:cBhvr>
                                      <p:to>
                                        <p:strVal val="visible"/>
                                      </p:to>
                                    </p:set>
                                    <p:animEffect transition="in" filter="fade">
                                      <p:cBhvr>
                                        <p:cTn id="14" dur="1000"/>
                                        <p:tgtEl>
                                          <p:spTgt spid="27651">
                                            <p:txEl>
                                              <p:pRg st="0" end="0"/>
                                            </p:txEl>
                                          </p:spTgt>
                                        </p:tgtEl>
                                      </p:cBhvr>
                                    </p:animEffect>
                                    <p:anim calcmode="lin" valueType="num">
                                      <p:cBhvr>
                                        <p:cTn id="15" dur="10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7651">
                                            <p:txEl>
                                              <p:pRg st="1" end="1"/>
                                            </p:txEl>
                                          </p:spTgt>
                                        </p:tgtEl>
                                        <p:attrNameLst>
                                          <p:attrName>style.visibility</p:attrName>
                                        </p:attrNameLst>
                                      </p:cBhvr>
                                      <p:to>
                                        <p:strVal val="visible"/>
                                      </p:to>
                                    </p:set>
                                    <p:animEffect transition="in" filter="fade">
                                      <p:cBhvr>
                                        <p:cTn id="21" dur="1000"/>
                                        <p:tgtEl>
                                          <p:spTgt spid="27651">
                                            <p:txEl>
                                              <p:pRg st="1" end="1"/>
                                            </p:txEl>
                                          </p:spTgt>
                                        </p:tgtEl>
                                      </p:cBhvr>
                                    </p:animEffect>
                                    <p:anim calcmode="lin" valueType="num">
                                      <p:cBhvr>
                                        <p:cTn id="22"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7651">
                                            <p:txEl>
                                              <p:pRg st="2" end="2"/>
                                            </p:txEl>
                                          </p:spTgt>
                                        </p:tgtEl>
                                        <p:attrNameLst>
                                          <p:attrName>style.visibility</p:attrName>
                                        </p:attrNameLst>
                                      </p:cBhvr>
                                      <p:to>
                                        <p:strVal val="visible"/>
                                      </p:to>
                                    </p:set>
                                    <p:animEffect transition="in" filter="fade">
                                      <p:cBhvr>
                                        <p:cTn id="28" dur="1000"/>
                                        <p:tgtEl>
                                          <p:spTgt spid="27651">
                                            <p:txEl>
                                              <p:pRg st="2" end="2"/>
                                            </p:txEl>
                                          </p:spTgt>
                                        </p:tgtEl>
                                      </p:cBhvr>
                                    </p:animEffect>
                                    <p:anim calcmode="lin" valueType="num">
                                      <p:cBhvr>
                                        <p:cTn id="29"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7651">
                                            <p:txEl>
                                              <p:pRg st="3" end="3"/>
                                            </p:txEl>
                                          </p:spTgt>
                                        </p:tgtEl>
                                        <p:attrNameLst>
                                          <p:attrName>style.visibility</p:attrName>
                                        </p:attrNameLst>
                                      </p:cBhvr>
                                      <p:to>
                                        <p:strVal val="visible"/>
                                      </p:to>
                                    </p:set>
                                    <p:animEffect transition="in" filter="fade">
                                      <p:cBhvr>
                                        <p:cTn id="35" dur="1000"/>
                                        <p:tgtEl>
                                          <p:spTgt spid="27651">
                                            <p:txEl>
                                              <p:pRg st="3" end="3"/>
                                            </p:txEl>
                                          </p:spTgt>
                                        </p:tgtEl>
                                      </p:cBhvr>
                                    </p:animEffect>
                                    <p:anim calcmode="lin" valueType="num">
                                      <p:cBhvr>
                                        <p:cTn id="36" dur="10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76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71550" y="277813"/>
            <a:ext cx="7200900" cy="919162"/>
          </a:xfrm>
          <a:solidFill>
            <a:srgbClr val="FFFF00"/>
          </a:solidFill>
          <a:ln w="25400">
            <a:solidFill>
              <a:srgbClr val="FF0000"/>
            </a:solidFill>
          </a:ln>
        </p:spPr>
        <p:txBody>
          <a:bodyPr/>
          <a:lstStyle/>
          <a:p>
            <a:pPr eaLnBrk="1" hangingPunct="1">
              <a:defRPr/>
            </a:pPr>
            <a:r>
              <a:rPr lang="it-IT" sz="5400" dirty="0" smtClean="0">
                <a:solidFill>
                  <a:srgbClr val="0070C0"/>
                </a:solidFill>
                <a:effectLst>
                  <a:outerShdw blurRad="38100" dist="38100" dir="2700000" algn="tl">
                    <a:srgbClr val="FFFFFF"/>
                  </a:outerShdw>
                </a:effectLst>
                <a:latin typeface="Times New Roman" pitchFamily="18" charset="0"/>
              </a:rPr>
              <a:t>Il bambino </a:t>
            </a:r>
            <a:r>
              <a:rPr lang="it-IT" sz="5400" dirty="0" smtClean="0">
                <a:solidFill>
                  <a:srgbClr val="0070C0"/>
                </a:solidFill>
                <a:latin typeface="Times New Roman" pitchFamily="18" charset="0"/>
              </a:rPr>
              <a:t>ABUSATO</a:t>
            </a:r>
            <a:r>
              <a:rPr lang="it-IT" sz="5400" dirty="0" smtClean="0">
                <a:solidFill>
                  <a:srgbClr val="0070C0"/>
                </a:solidFill>
                <a:effectLst>
                  <a:outerShdw blurRad="38100" dist="38100" dir="2700000" algn="tl">
                    <a:srgbClr val="FFFFFF"/>
                  </a:outerShdw>
                </a:effectLst>
                <a:latin typeface="Times New Roman" pitchFamily="18" charset="0"/>
              </a:rPr>
              <a:t>:</a:t>
            </a:r>
          </a:p>
        </p:txBody>
      </p:sp>
      <p:sp>
        <p:nvSpPr>
          <p:cNvPr id="28676" name="Rectangle 4"/>
          <p:cNvSpPr>
            <a:spLocks noGrp="1" noChangeArrowheads="1"/>
          </p:cNvSpPr>
          <p:nvPr>
            <p:ph type="body" sz="half" idx="1"/>
          </p:nvPr>
        </p:nvSpPr>
        <p:spPr>
          <a:xfrm>
            <a:off x="179388" y="2133600"/>
            <a:ext cx="4248150" cy="1366838"/>
          </a:xfrm>
          <a:solidFill>
            <a:srgbClr val="FFFF00"/>
          </a:solidFill>
          <a:ln w="25400">
            <a:solidFill>
              <a:srgbClr val="FF0000"/>
            </a:solidFill>
          </a:ln>
        </p:spPr>
        <p:txBody>
          <a:bodyPr>
            <a:normAutofit lnSpcReduction="10000"/>
          </a:bodyPr>
          <a:lstStyle/>
          <a:p>
            <a:pPr marL="0" indent="0" algn="ctr" eaLnBrk="1" hangingPunct="1">
              <a:lnSpc>
                <a:spcPct val="90000"/>
              </a:lnSpc>
              <a:buFont typeface="Wingdings" pitchFamily="2" charset="2"/>
              <a:buNone/>
              <a:defRPr/>
            </a:pPr>
            <a:r>
              <a:rPr lang="it-IT" sz="3200" b="1" dirty="0" smtClean="0">
                <a:solidFill>
                  <a:srgbClr val="FF0000"/>
                </a:solidFill>
                <a:effectLst>
                  <a:outerShdw blurRad="38100" dist="38100" dir="2700000" algn="tl">
                    <a:srgbClr val="FFFFFF"/>
                  </a:outerShdw>
                </a:effectLst>
                <a:latin typeface="Times New Roman" pitchFamily="18" charset="0"/>
              </a:rPr>
              <a:t>Costretto ad assumere: </a:t>
            </a:r>
            <a:r>
              <a:rPr lang="it-IT" sz="3200" dirty="0" smtClean="0">
                <a:solidFill>
                  <a:srgbClr val="0070C0"/>
                </a:solidFill>
                <a:effectLst>
                  <a:outerShdw blurRad="38100" dist="38100" dir="2700000" algn="tl">
                    <a:srgbClr val="FFFFFF"/>
                  </a:outerShdw>
                </a:effectLst>
                <a:latin typeface="Times New Roman" pitchFamily="18" charset="0"/>
              </a:rPr>
              <a:t>DROGHE o ALCOOL  per alleviare il dolore</a:t>
            </a:r>
            <a:r>
              <a:rPr lang="it-IT" sz="2400" dirty="0" smtClean="0">
                <a:solidFill>
                  <a:srgbClr val="0070C0"/>
                </a:solidFill>
                <a:effectLst>
                  <a:outerShdw blurRad="38100" dist="38100" dir="2700000" algn="tl">
                    <a:srgbClr val="FFFFFF"/>
                  </a:outerShdw>
                </a:effectLst>
                <a:latin typeface="Times New Roman" pitchFamily="18" charset="0"/>
              </a:rPr>
              <a:t>.</a:t>
            </a:r>
          </a:p>
        </p:txBody>
      </p:sp>
      <p:sp>
        <p:nvSpPr>
          <p:cNvPr id="28677" name="Rectangle 5"/>
          <p:cNvSpPr>
            <a:spLocks noGrp="1" noChangeArrowheads="1"/>
          </p:cNvSpPr>
          <p:nvPr>
            <p:ph type="body" sz="half" idx="2"/>
          </p:nvPr>
        </p:nvSpPr>
        <p:spPr>
          <a:xfrm>
            <a:off x="5003800" y="2133600"/>
            <a:ext cx="3960813" cy="2735263"/>
          </a:xfrm>
          <a:solidFill>
            <a:srgbClr val="FFFF00"/>
          </a:solidFill>
          <a:ln w="25400">
            <a:solidFill>
              <a:srgbClr val="FF0000"/>
            </a:solidFill>
          </a:ln>
        </p:spPr>
        <p:txBody>
          <a:bodyPr/>
          <a:lstStyle/>
          <a:p>
            <a:pPr eaLnBrk="1" hangingPunct="1">
              <a:lnSpc>
                <a:spcPct val="90000"/>
              </a:lnSpc>
              <a:buSzPct val="25000"/>
              <a:buFont typeface="Wingdings" pitchFamily="2" charset="2"/>
              <a:buNone/>
              <a:defRPr/>
            </a:pPr>
            <a:r>
              <a:rPr lang="it-IT" sz="3200" b="1" dirty="0" smtClean="0">
                <a:solidFill>
                  <a:srgbClr val="FF0000"/>
                </a:solidFill>
                <a:effectLst>
                  <a:outerShdw blurRad="38100" dist="38100" dir="2700000" algn="tl">
                    <a:srgbClr val="FFFFFF"/>
                  </a:outerShdw>
                </a:effectLst>
                <a:latin typeface="Times New Roman" pitchFamily="18" charset="0"/>
              </a:rPr>
              <a:t>Danneggiato a livello:</a:t>
            </a:r>
          </a:p>
          <a:p>
            <a:pPr eaLnBrk="1" hangingPunct="1">
              <a:lnSpc>
                <a:spcPct val="90000"/>
              </a:lnSpc>
              <a:buSzPct val="25000"/>
              <a:buFont typeface="Wingdings" pitchFamily="2" charset="2"/>
              <a:buNone/>
              <a:defRPr/>
            </a:pPr>
            <a:r>
              <a:rPr lang="it-IT" sz="3200" b="1" dirty="0" smtClean="0">
                <a:solidFill>
                  <a:srgbClr val="0070C0"/>
                </a:solidFill>
                <a:effectLst>
                  <a:outerShdw blurRad="38100" dist="38100" dir="2700000" algn="tl">
                    <a:srgbClr val="FFFFFF"/>
                  </a:outerShdw>
                </a:effectLst>
                <a:latin typeface="Times New Roman" pitchFamily="18" charset="0"/>
              </a:rPr>
              <a:t>-psicologico</a:t>
            </a:r>
          </a:p>
          <a:p>
            <a:pPr eaLnBrk="1" hangingPunct="1">
              <a:lnSpc>
                <a:spcPct val="90000"/>
              </a:lnSpc>
              <a:buSzPct val="25000"/>
              <a:buFont typeface="Wingdings" pitchFamily="2" charset="2"/>
              <a:buNone/>
              <a:defRPr/>
            </a:pPr>
            <a:r>
              <a:rPr lang="it-IT" sz="3200" b="1" dirty="0" smtClean="0">
                <a:solidFill>
                  <a:srgbClr val="0070C0"/>
                </a:solidFill>
                <a:effectLst>
                  <a:outerShdw blurRad="38100" dist="38100" dir="2700000" algn="tl">
                    <a:srgbClr val="FFFFFF"/>
                  </a:outerShdw>
                </a:effectLst>
                <a:latin typeface="Times New Roman" pitchFamily="18" charset="0"/>
              </a:rPr>
              <a:t>-morale</a:t>
            </a:r>
          </a:p>
          <a:p>
            <a:pPr eaLnBrk="1" hangingPunct="1">
              <a:lnSpc>
                <a:spcPct val="90000"/>
              </a:lnSpc>
              <a:buSzPct val="25000"/>
              <a:buFont typeface="Wingdings" pitchFamily="2" charset="2"/>
              <a:buNone/>
              <a:defRPr/>
            </a:pPr>
            <a:r>
              <a:rPr lang="it-IT" sz="3200" b="1" dirty="0" smtClean="0">
                <a:solidFill>
                  <a:srgbClr val="0070C0"/>
                </a:solidFill>
                <a:effectLst>
                  <a:outerShdw blurRad="38100" dist="38100" dir="2700000" algn="tl">
                    <a:srgbClr val="FFFFFF"/>
                  </a:outerShdw>
                </a:effectLst>
                <a:latin typeface="Times New Roman" pitchFamily="18" charset="0"/>
              </a:rPr>
              <a:t>-fisico</a:t>
            </a:r>
          </a:p>
          <a:p>
            <a:pPr eaLnBrk="1" hangingPunct="1">
              <a:lnSpc>
                <a:spcPct val="90000"/>
              </a:lnSpc>
              <a:buSzPct val="25000"/>
              <a:buFont typeface="Wingdings" pitchFamily="2" charset="2"/>
              <a:buNone/>
              <a:defRPr/>
            </a:pPr>
            <a:r>
              <a:rPr lang="it-IT" sz="3200" b="1" dirty="0" smtClean="0">
                <a:solidFill>
                  <a:srgbClr val="0070C0"/>
                </a:solidFill>
                <a:effectLst>
                  <a:outerShdw blurRad="38100" dist="38100" dir="2700000" algn="tl">
                    <a:srgbClr val="FFFFFF"/>
                  </a:outerShdw>
                </a:effectLst>
                <a:latin typeface="Times New Roman" pitchFamily="18" charset="0"/>
              </a:rPr>
              <a:t>-spirituale</a:t>
            </a:r>
          </a:p>
        </p:txBody>
      </p:sp>
      <p:sp>
        <p:nvSpPr>
          <p:cNvPr id="28678" name="Text Box 6"/>
          <p:cNvSpPr txBox="1">
            <a:spLocks noChangeArrowheads="1"/>
          </p:cNvSpPr>
          <p:nvPr/>
        </p:nvSpPr>
        <p:spPr bwMode="auto">
          <a:xfrm>
            <a:off x="1331913" y="5445125"/>
            <a:ext cx="6624637" cy="646113"/>
          </a:xfrm>
          <a:prstGeom prst="rect">
            <a:avLst/>
          </a:prstGeom>
          <a:solidFill>
            <a:srgbClr val="FFFF00"/>
          </a:solidFill>
          <a:ln w="25400">
            <a:solidFill>
              <a:srgbClr val="FF0000"/>
            </a:solidFill>
            <a:miter lim="800000"/>
            <a:headEnd/>
            <a:tailEnd/>
          </a:ln>
          <a:effectLst/>
        </p:spPr>
        <p:txBody>
          <a:bodyPr>
            <a:spAutoFit/>
          </a:bodyPr>
          <a:lstStyle/>
          <a:p>
            <a:pPr>
              <a:spcBef>
                <a:spcPct val="50000"/>
              </a:spcBef>
              <a:defRPr/>
            </a:pPr>
            <a:r>
              <a:rPr lang="it-IT" sz="3600" b="1" dirty="0">
                <a:solidFill>
                  <a:srgbClr val="FF0000"/>
                </a:solidFill>
                <a:effectLst>
                  <a:outerShdw blurRad="38100" dist="38100" dir="2700000" algn="tl">
                    <a:srgbClr val="000000"/>
                  </a:outerShdw>
                </a:effectLst>
              </a:rPr>
              <a:t>Alcuni arrivano al SUICIDIO</a:t>
            </a:r>
          </a:p>
        </p:txBody>
      </p:sp>
      <p:sp>
        <p:nvSpPr>
          <p:cNvPr id="9" name="Segnaposto data 8"/>
          <p:cNvSpPr>
            <a:spLocks noGrp="1"/>
          </p:cNvSpPr>
          <p:nvPr>
            <p:ph type="dt" sz="quarter" idx="10"/>
          </p:nvPr>
        </p:nvSpPr>
        <p:spPr/>
        <p:txBody>
          <a:bodyPr/>
          <a:lstStyle/>
          <a:p>
            <a:pPr>
              <a:defRPr/>
            </a:pPr>
            <a:fld id="{DD22ACDF-69DF-4678-A639-30DB97937A17}" type="datetime1">
              <a:rPr lang="it-IT"/>
              <a:pPr>
                <a:defRPr/>
              </a:pPr>
              <a:t>22/04/2020</a:t>
            </a:fld>
            <a:endParaRPr lang="it-IT"/>
          </a:p>
        </p:txBody>
      </p:sp>
      <p:sp>
        <p:nvSpPr>
          <p:cNvPr id="10" name="Segnaposto numero diapositiva 9"/>
          <p:cNvSpPr>
            <a:spLocks noGrp="1"/>
          </p:cNvSpPr>
          <p:nvPr>
            <p:ph type="sldNum" sz="quarter" idx="12"/>
          </p:nvPr>
        </p:nvSpPr>
        <p:spPr/>
        <p:txBody>
          <a:bodyPr/>
          <a:lstStyle/>
          <a:p>
            <a:pPr>
              <a:defRPr/>
            </a:pPr>
            <a:fld id="{12079C99-3445-4E0D-9032-74D47351B815}" type="slidenum">
              <a:rPr lang="it-IT" smtClean="0"/>
              <a:pPr>
                <a:defRPr/>
              </a:pPr>
              <a:t>27</a:t>
            </a:fld>
            <a:endParaRPr lang="it-IT"/>
          </a:p>
        </p:txBody>
      </p:sp>
      <p:sp>
        <p:nvSpPr>
          <p:cNvPr id="17416" name="Freccia in giù 10"/>
          <p:cNvSpPr>
            <a:spLocks noChangeArrowheads="1"/>
          </p:cNvSpPr>
          <p:nvPr/>
        </p:nvSpPr>
        <p:spPr bwMode="auto">
          <a:xfrm>
            <a:off x="2051050" y="1268413"/>
            <a:ext cx="576263" cy="792162"/>
          </a:xfrm>
          <a:prstGeom prst="downArrow">
            <a:avLst>
              <a:gd name="adj1" fmla="val 50000"/>
              <a:gd name="adj2" fmla="val 49990"/>
            </a:avLst>
          </a:prstGeom>
          <a:solidFill>
            <a:srgbClr val="FFFF00"/>
          </a:solidFill>
          <a:ln w="19050" algn="ctr">
            <a:solidFill>
              <a:srgbClr val="FF0000"/>
            </a:solidFill>
            <a:round/>
            <a:headEnd/>
            <a:tailEnd/>
          </a:ln>
        </p:spPr>
        <p:txBody>
          <a:bodyPr/>
          <a:lstStyle/>
          <a:p>
            <a:endParaRPr lang="it-IT"/>
          </a:p>
        </p:txBody>
      </p:sp>
      <p:sp>
        <p:nvSpPr>
          <p:cNvPr id="17417" name="Freccia in giù 11"/>
          <p:cNvSpPr>
            <a:spLocks noChangeArrowheads="1"/>
          </p:cNvSpPr>
          <p:nvPr/>
        </p:nvSpPr>
        <p:spPr bwMode="auto">
          <a:xfrm>
            <a:off x="6443663" y="1268413"/>
            <a:ext cx="576262" cy="792162"/>
          </a:xfrm>
          <a:prstGeom prst="downArrow">
            <a:avLst>
              <a:gd name="adj1" fmla="val 50000"/>
              <a:gd name="adj2" fmla="val 49990"/>
            </a:avLst>
          </a:prstGeom>
          <a:solidFill>
            <a:srgbClr val="FFFF00"/>
          </a:solidFill>
          <a:ln w="19050" algn="ctr">
            <a:solidFill>
              <a:srgbClr val="FF0000"/>
            </a:solidFill>
            <a:round/>
            <a:headEnd/>
            <a:tailEnd/>
          </a:ln>
        </p:spPr>
        <p:txBody>
          <a:bodyPr/>
          <a:lstStyle/>
          <a:p>
            <a:endParaRPr lang="it-IT"/>
          </a:p>
        </p:txBody>
      </p:sp>
      <p:sp>
        <p:nvSpPr>
          <p:cNvPr id="17418" name="Freccia in giù 12"/>
          <p:cNvSpPr>
            <a:spLocks noChangeArrowheads="1"/>
          </p:cNvSpPr>
          <p:nvPr/>
        </p:nvSpPr>
        <p:spPr bwMode="auto">
          <a:xfrm>
            <a:off x="4356100" y="1268413"/>
            <a:ext cx="576263" cy="4032250"/>
          </a:xfrm>
          <a:prstGeom prst="downArrow">
            <a:avLst>
              <a:gd name="adj1" fmla="val 50000"/>
              <a:gd name="adj2" fmla="val 49985"/>
            </a:avLst>
          </a:prstGeom>
          <a:solidFill>
            <a:srgbClr val="FFFF00"/>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fade">
                                      <p:cBhvr>
                                        <p:cTn id="7" dur="1000"/>
                                        <p:tgtEl>
                                          <p:spTgt spid="17416"/>
                                        </p:tgtEl>
                                      </p:cBhvr>
                                    </p:animEffect>
                                    <p:anim calcmode="lin" valueType="num">
                                      <p:cBhvr>
                                        <p:cTn id="8" dur="1000" fill="hold"/>
                                        <p:tgtEl>
                                          <p:spTgt spid="17416"/>
                                        </p:tgtEl>
                                        <p:attrNameLst>
                                          <p:attrName>ppt_x</p:attrName>
                                        </p:attrNameLst>
                                      </p:cBhvr>
                                      <p:tavLst>
                                        <p:tav tm="0">
                                          <p:val>
                                            <p:strVal val="#ppt_x"/>
                                          </p:val>
                                        </p:tav>
                                        <p:tav tm="100000">
                                          <p:val>
                                            <p:strVal val="#ppt_x"/>
                                          </p:val>
                                        </p:tav>
                                      </p:tavLst>
                                    </p:anim>
                                    <p:anim calcmode="lin" valueType="num">
                                      <p:cBhvr>
                                        <p:cTn id="9" dur="1000" fill="hold"/>
                                        <p:tgtEl>
                                          <p:spTgt spid="174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8676">
                                            <p:bg/>
                                          </p:spTgt>
                                        </p:tgtEl>
                                        <p:attrNameLst>
                                          <p:attrName>style.visibility</p:attrName>
                                        </p:attrNameLst>
                                      </p:cBhvr>
                                      <p:to>
                                        <p:strVal val="visible"/>
                                      </p:to>
                                    </p:set>
                                    <p:animEffect transition="in" filter="fade">
                                      <p:cBhvr>
                                        <p:cTn id="14" dur="1000"/>
                                        <p:tgtEl>
                                          <p:spTgt spid="28676">
                                            <p:bg/>
                                          </p:spTgt>
                                        </p:tgtEl>
                                      </p:cBhvr>
                                    </p:animEffect>
                                    <p:anim calcmode="lin" valueType="num">
                                      <p:cBhvr>
                                        <p:cTn id="15" dur="1000" fill="hold"/>
                                        <p:tgtEl>
                                          <p:spTgt spid="28676">
                                            <p:bg/>
                                          </p:spTgt>
                                        </p:tgtEl>
                                        <p:attrNameLst>
                                          <p:attrName>ppt_x</p:attrName>
                                        </p:attrNameLst>
                                      </p:cBhvr>
                                      <p:tavLst>
                                        <p:tav tm="0">
                                          <p:val>
                                            <p:strVal val="#ppt_x"/>
                                          </p:val>
                                        </p:tav>
                                        <p:tav tm="100000">
                                          <p:val>
                                            <p:strVal val="#ppt_x"/>
                                          </p:val>
                                        </p:tav>
                                      </p:tavLst>
                                    </p:anim>
                                    <p:anim calcmode="lin" valueType="num">
                                      <p:cBhvr>
                                        <p:cTn id="16" dur="1000" fill="hold"/>
                                        <p:tgtEl>
                                          <p:spTgt spid="28676">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8676">
                                            <p:txEl>
                                              <p:pRg st="0" end="0"/>
                                            </p:txEl>
                                          </p:spTgt>
                                        </p:tgtEl>
                                        <p:attrNameLst>
                                          <p:attrName>style.visibility</p:attrName>
                                        </p:attrNameLst>
                                      </p:cBhvr>
                                      <p:to>
                                        <p:strVal val="visible"/>
                                      </p:to>
                                    </p:set>
                                    <p:animEffect transition="in" filter="fade">
                                      <p:cBhvr>
                                        <p:cTn id="21" dur="1000"/>
                                        <p:tgtEl>
                                          <p:spTgt spid="28676">
                                            <p:txEl>
                                              <p:pRg st="0" end="0"/>
                                            </p:txEl>
                                          </p:spTgt>
                                        </p:tgtEl>
                                      </p:cBhvr>
                                    </p:animEffect>
                                    <p:anim calcmode="lin" valueType="num">
                                      <p:cBhvr>
                                        <p:cTn id="22" dur="1000" fill="hold"/>
                                        <p:tgtEl>
                                          <p:spTgt spid="2867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867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7417"/>
                                        </p:tgtEl>
                                        <p:attrNameLst>
                                          <p:attrName>style.visibility</p:attrName>
                                        </p:attrNameLst>
                                      </p:cBhvr>
                                      <p:to>
                                        <p:strVal val="visible"/>
                                      </p:to>
                                    </p:set>
                                    <p:animEffect transition="in" filter="fade">
                                      <p:cBhvr>
                                        <p:cTn id="28" dur="1000"/>
                                        <p:tgtEl>
                                          <p:spTgt spid="17417"/>
                                        </p:tgtEl>
                                      </p:cBhvr>
                                    </p:animEffect>
                                    <p:anim calcmode="lin" valueType="num">
                                      <p:cBhvr>
                                        <p:cTn id="29" dur="1000" fill="hold"/>
                                        <p:tgtEl>
                                          <p:spTgt spid="17417"/>
                                        </p:tgtEl>
                                        <p:attrNameLst>
                                          <p:attrName>ppt_x</p:attrName>
                                        </p:attrNameLst>
                                      </p:cBhvr>
                                      <p:tavLst>
                                        <p:tav tm="0">
                                          <p:val>
                                            <p:strVal val="#ppt_x"/>
                                          </p:val>
                                        </p:tav>
                                        <p:tav tm="100000">
                                          <p:val>
                                            <p:strVal val="#ppt_x"/>
                                          </p:val>
                                        </p:tav>
                                      </p:tavLst>
                                    </p:anim>
                                    <p:anim calcmode="lin" valueType="num">
                                      <p:cBhvr>
                                        <p:cTn id="30" dur="1000" fill="hold"/>
                                        <p:tgtEl>
                                          <p:spTgt spid="174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8677">
                                            <p:bg/>
                                          </p:spTgt>
                                        </p:tgtEl>
                                        <p:attrNameLst>
                                          <p:attrName>style.visibility</p:attrName>
                                        </p:attrNameLst>
                                      </p:cBhvr>
                                      <p:to>
                                        <p:strVal val="visible"/>
                                      </p:to>
                                    </p:set>
                                    <p:animEffect transition="in" filter="fade">
                                      <p:cBhvr>
                                        <p:cTn id="35" dur="1000"/>
                                        <p:tgtEl>
                                          <p:spTgt spid="28677">
                                            <p:bg/>
                                          </p:spTgt>
                                        </p:tgtEl>
                                      </p:cBhvr>
                                    </p:animEffect>
                                    <p:anim calcmode="lin" valueType="num">
                                      <p:cBhvr>
                                        <p:cTn id="36" dur="1000" fill="hold"/>
                                        <p:tgtEl>
                                          <p:spTgt spid="28677">
                                            <p:bg/>
                                          </p:spTgt>
                                        </p:tgtEl>
                                        <p:attrNameLst>
                                          <p:attrName>ppt_x</p:attrName>
                                        </p:attrNameLst>
                                      </p:cBhvr>
                                      <p:tavLst>
                                        <p:tav tm="0">
                                          <p:val>
                                            <p:strVal val="#ppt_x"/>
                                          </p:val>
                                        </p:tav>
                                        <p:tav tm="100000">
                                          <p:val>
                                            <p:strVal val="#ppt_x"/>
                                          </p:val>
                                        </p:tav>
                                      </p:tavLst>
                                    </p:anim>
                                    <p:anim calcmode="lin" valueType="num">
                                      <p:cBhvr>
                                        <p:cTn id="37" dur="1000" fill="hold"/>
                                        <p:tgtEl>
                                          <p:spTgt spid="28677">
                                            <p:bg/>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8677">
                                            <p:txEl>
                                              <p:pRg st="0" end="0"/>
                                            </p:txEl>
                                          </p:spTgt>
                                        </p:tgtEl>
                                        <p:attrNameLst>
                                          <p:attrName>style.visibility</p:attrName>
                                        </p:attrNameLst>
                                      </p:cBhvr>
                                      <p:to>
                                        <p:strVal val="visible"/>
                                      </p:to>
                                    </p:set>
                                    <p:animEffect transition="in" filter="fade">
                                      <p:cBhvr>
                                        <p:cTn id="42" dur="1000"/>
                                        <p:tgtEl>
                                          <p:spTgt spid="28677">
                                            <p:txEl>
                                              <p:pRg st="0" end="0"/>
                                            </p:txEl>
                                          </p:spTgt>
                                        </p:tgtEl>
                                      </p:cBhvr>
                                    </p:animEffect>
                                    <p:anim calcmode="lin" valueType="num">
                                      <p:cBhvr>
                                        <p:cTn id="43" dur="1000" fill="hold"/>
                                        <p:tgtEl>
                                          <p:spTgt spid="28677">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867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8677">
                                            <p:txEl>
                                              <p:pRg st="1" end="1"/>
                                            </p:txEl>
                                          </p:spTgt>
                                        </p:tgtEl>
                                        <p:attrNameLst>
                                          <p:attrName>style.visibility</p:attrName>
                                        </p:attrNameLst>
                                      </p:cBhvr>
                                      <p:to>
                                        <p:strVal val="visible"/>
                                      </p:to>
                                    </p:set>
                                    <p:animEffect transition="in" filter="fade">
                                      <p:cBhvr>
                                        <p:cTn id="49" dur="1000"/>
                                        <p:tgtEl>
                                          <p:spTgt spid="28677">
                                            <p:txEl>
                                              <p:pRg st="1" end="1"/>
                                            </p:txEl>
                                          </p:spTgt>
                                        </p:tgtEl>
                                      </p:cBhvr>
                                    </p:animEffect>
                                    <p:anim calcmode="lin" valueType="num">
                                      <p:cBhvr>
                                        <p:cTn id="50" dur="1000" fill="hold"/>
                                        <p:tgtEl>
                                          <p:spTgt spid="28677">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2867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8677">
                                            <p:txEl>
                                              <p:pRg st="2" end="2"/>
                                            </p:txEl>
                                          </p:spTgt>
                                        </p:tgtEl>
                                        <p:attrNameLst>
                                          <p:attrName>style.visibility</p:attrName>
                                        </p:attrNameLst>
                                      </p:cBhvr>
                                      <p:to>
                                        <p:strVal val="visible"/>
                                      </p:to>
                                    </p:set>
                                    <p:animEffect transition="in" filter="fade">
                                      <p:cBhvr>
                                        <p:cTn id="56" dur="1000"/>
                                        <p:tgtEl>
                                          <p:spTgt spid="28677">
                                            <p:txEl>
                                              <p:pRg st="2" end="2"/>
                                            </p:txEl>
                                          </p:spTgt>
                                        </p:tgtEl>
                                      </p:cBhvr>
                                    </p:animEffect>
                                    <p:anim calcmode="lin" valueType="num">
                                      <p:cBhvr>
                                        <p:cTn id="57" dur="1000" fill="hold"/>
                                        <p:tgtEl>
                                          <p:spTgt spid="28677">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2867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8677">
                                            <p:txEl>
                                              <p:pRg st="3" end="3"/>
                                            </p:txEl>
                                          </p:spTgt>
                                        </p:tgtEl>
                                        <p:attrNameLst>
                                          <p:attrName>style.visibility</p:attrName>
                                        </p:attrNameLst>
                                      </p:cBhvr>
                                      <p:to>
                                        <p:strVal val="visible"/>
                                      </p:to>
                                    </p:set>
                                    <p:animEffect transition="in" filter="fade">
                                      <p:cBhvr>
                                        <p:cTn id="63" dur="1000"/>
                                        <p:tgtEl>
                                          <p:spTgt spid="28677">
                                            <p:txEl>
                                              <p:pRg st="3" end="3"/>
                                            </p:txEl>
                                          </p:spTgt>
                                        </p:tgtEl>
                                      </p:cBhvr>
                                    </p:animEffect>
                                    <p:anim calcmode="lin" valueType="num">
                                      <p:cBhvr>
                                        <p:cTn id="64" dur="1000" fill="hold"/>
                                        <p:tgtEl>
                                          <p:spTgt spid="28677">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2867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8677">
                                            <p:txEl>
                                              <p:pRg st="4" end="4"/>
                                            </p:txEl>
                                          </p:spTgt>
                                        </p:tgtEl>
                                        <p:attrNameLst>
                                          <p:attrName>style.visibility</p:attrName>
                                        </p:attrNameLst>
                                      </p:cBhvr>
                                      <p:to>
                                        <p:strVal val="visible"/>
                                      </p:to>
                                    </p:set>
                                    <p:animEffect transition="in" filter="fade">
                                      <p:cBhvr>
                                        <p:cTn id="70" dur="1000"/>
                                        <p:tgtEl>
                                          <p:spTgt spid="28677">
                                            <p:txEl>
                                              <p:pRg st="4" end="4"/>
                                            </p:txEl>
                                          </p:spTgt>
                                        </p:tgtEl>
                                      </p:cBhvr>
                                    </p:animEffect>
                                    <p:anim calcmode="lin" valueType="num">
                                      <p:cBhvr>
                                        <p:cTn id="71" dur="1000" fill="hold"/>
                                        <p:tgtEl>
                                          <p:spTgt spid="28677">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2867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17418"/>
                                        </p:tgtEl>
                                        <p:attrNameLst>
                                          <p:attrName>style.visibility</p:attrName>
                                        </p:attrNameLst>
                                      </p:cBhvr>
                                      <p:to>
                                        <p:strVal val="visible"/>
                                      </p:to>
                                    </p:set>
                                    <p:animEffect transition="in" filter="fade">
                                      <p:cBhvr>
                                        <p:cTn id="77" dur="1000"/>
                                        <p:tgtEl>
                                          <p:spTgt spid="17418"/>
                                        </p:tgtEl>
                                      </p:cBhvr>
                                    </p:animEffect>
                                    <p:anim calcmode="lin" valueType="num">
                                      <p:cBhvr>
                                        <p:cTn id="78" dur="1000" fill="hold"/>
                                        <p:tgtEl>
                                          <p:spTgt spid="17418"/>
                                        </p:tgtEl>
                                        <p:attrNameLst>
                                          <p:attrName>ppt_x</p:attrName>
                                        </p:attrNameLst>
                                      </p:cBhvr>
                                      <p:tavLst>
                                        <p:tav tm="0">
                                          <p:val>
                                            <p:strVal val="#ppt_x"/>
                                          </p:val>
                                        </p:tav>
                                        <p:tav tm="100000">
                                          <p:val>
                                            <p:strVal val="#ppt_x"/>
                                          </p:val>
                                        </p:tav>
                                      </p:tavLst>
                                    </p:anim>
                                    <p:anim calcmode="lin" valueType="num">
                                      <p:cBhvr>
                                        <p:cTn id="79" dur="1000" fill="hold"/>
                                        <p:tgtEl>
                                          <p:spTgt spid="1741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8678"/>
                                        </p:tgtEl>
                                        <p:attrNameLst>
                                          <p:attrName>style.visibility</p:attrName>
                                        </p:attrNameLst>
                                      </p:cBhvr>
                                      <p:to>
                                        <p:strVal val="visible"/>
                                      </p:to>
                                    </p:set>
                                    <p:animEffect transition="in" filter="fade">
                                      <p:cBhvr>
                                        <p:cTn id="84" dur="1000"/>
                                        <p:tgtEl>
                                          <p:spTgt spid="28678"/>
                                        </p:tgtEl>
                                      </p:cBhvr>
                                    </p:animEffect>
                                    <p:anim calcmode="lin" valueType="num">
                                      <p:cBhvr>
                                        <p:cTn id="85" dur="1000" fill="hold"/>
                                        <p:tgtEl>
                                          <p:spTgt spid="28678"/>
                                        </p:tgtEl>
                                        <p:attrNameLst>
                                          <p:attrName>ppt_x</p:attrName>
                                        </p:attrNameLst>
                                      </p:cBhvr>
                                      <p:tavLst>
                                        <p:tav tm="0">
                                          <p:val>
                                            <p:strVal val="#ppt_x"/>
                                          </p:val>
                                        </p:tav>
                                        <p:tav tm="100000">
                                          <p:val>
                                            <p:strVal val="#ppt_x"/>
                                          </p:val>
                                        </p:tav>
                                      </p:tavLst>
                                    </p:anim>
                                    <p:anim calcmode="lin" valueType="num">
                                      <p:cBhvr>
                                        <p:cTn id="86" dur="1000" fill="hold"/>
                                        <p:tgtEl>
                                          <p:spTgt spid="286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animBg="1"/>
      <p:bldP spid="28677" grpId="0" build="p" animBg="1"/>
      <p:bldP spid="28678" grpId="0" animBg="1"/>
      <p:bldP spid="17416" grpId="0" animBg="1"/>
      <p:bldP spid="17417" grpId="0" animBg="1"/>
      <p:bldP spid="17418"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457200" y="277813"/>
            <a:ext cx="8229600" cy="847725"/>
          </a:xfrm>
          <a:solidFill>
            <a:srgbClr val="FFFF00"/>
          </a:solidFill>
          <a:ln w="25400">
            <a:solidFill>
              <a:srgbClr val="FF0000"/>
            </a:solidFill>
          </a:ln>
        </p:spPr>
        <p:txBody>
          <a:bodyPr>
            <a:normAutofit fontScale="90000"/>
          </a:bodyPr>
          <a:lstStyle/>
          <a:p>
            <a:pPr algn="ctr" eaLnBrk="1" hangingPunct="1">
              <a:defRPr/>
            </a:pPr>
            <a:r>
              <a:rPr lang="it-IT" sz="5400" dirty="0" smtClean="0">
                <a:solidFill>
                  <a:srgbClr val="0070C0"/>
                </a:solidFill>
                <a:effectLst>
                  <a:outerShdw blurRad="38100" dist="38100" dir="2700000" algn="tl">
                    <a:srgbClr val="FFFFFF"/>
                  </a:outerShdw>
                </a:effectLst>
                <a:latin typeface="Times New Roman" pitchFamily="18" charset="0"/>
              </a:rPr>
              <a:t>I </a:t>
            </a:r>
            <a:r>
              <a:rPr lang="it-IT" sz="5400" dirty="0" smtClean="0">
                <a:solidFill>
                  <a:srgbClr val="0070C0"/>
                </a:solidFill>
                <a:latin typeface="Times New Roman" pitchFamily="18" charset="0"/>
              </a:rPr>
              <a:t>GOVERNI</a:t>
            </a:r>
            <a:r>
              <a:rPr lang="it-IT" sz="5400" dirty="0" smtClean="0">
                <a:solidFill>
                  <a:srgbClr val="0070C0"/>
                </a:solidFill>
                <a:effectLst>
                  <a:outerShdw blurRad="38100" dist="38100" dir="2700000" algn="tl">
                    <a:srgbClr val="FFFFFF"/>
                  </a:outerShdw>
                </a:effectLst>
                <a:latin typeface="Times New Roman" pitchFamily="18" charset="0"/>
              </a:rPr>
              <a:t> interessati:</a:t>
            </a:r>
          </a:p>
        </p:txBody>
      </p:sp>
      <p:sp>
        <p:nvSpPr>
          <p:cNvPr id="30725" name="Rectangle 5"/>
          <p:cNvSpPr>
            <a:spLocks noGrp="1" noChangeArrowheads="1"/>
          </p:cNvSpPr>
          <p:nvPr>
            <p:ph type="body" sz="half" idx="1"/>
          </p:nvPr>
        </p:nvSpPr>
        <p:spPr>
          <a:xfrm>
            <a:off x="2771775" y="2060575"/>
            <a:ext cx="3384550" cy="1079500"/>
          </a:xfrm>
          <a:solidFill>
            <a:srgbClr val="FFFF00"/>
          </a:solidFill>
          <a:ln w="25400">
            <a:solidFill>
              <a:srgbClr val="FF0000"/>
            </a:solidFill>
          </a:ln>
        </p:spPr>
        <p:txBody>
          <a:bodyPr/>
          <a:lstStyle/>
          <a:p>
            <a:pPr algn="ctr" eaLnBrk="1" hangingPunct="1">
              <a:lnSpc>
                <a:spcPct val="90000"/>
              </a:lnSpc>
              <a:buFont typeface="Wingdings" pitchFamily="2" charset="2"/>
              <a:buNone/>
              <a:defRPr/>
            </a:pPr>
            <a:r>
              <a:rPr lang="it-IT" sz="3200" b="1" dirty="0" smtClean="0">
                <a:solidFill>
                  <a:srgbClr val="FF0000"/>
                </a:solidFill>
                <a:effectLst/>
                <a:latin typeface="Times New Roman" pitchFamily="18" charset="0"/>
              </a:rPr>
              <a:t>COMPLICITA’</a:t>
            </a:r>
          </a:p>
          <a:p>
            <a:pPr algn="ctr" eaLnBrk="1" hangingPunct="1">
              <a:lnSpc>
                <a:spcPct val="90000"/>
              </a:lnSpc>
              <a:buFont typeface="Wingdings" pitchFamily="2" charset="2"/>
              <a:buNone/>
              <a:defRPr/>
            </a:pPr>
            <a:r>
              <a:rPr lang="it-IT" dirty="0" smtClean="0">
                <a:solidFill>
                  <a:srgbClr val="003300"/>
                </a:solidFill>
                <a:effectLst/>
                <a:latin typeface="Times New Roman" pitchFamily="18" charset="0"/>
              </a:rPr>
              <a:t>Riduzione del deficit</a:t>
            </a:r>
          </a:p>
          <a:p>
            <a:pPr algn="ctr" eaLnBrk="1" hangingPunct="1">
              <a:lnSpc>
                <a:spcPct val="90000"/>
              </a:lnSpc>
              <a:buFont typeface="Wingdings" pitchFamily="2" charset="2"/>
              <a:buNone/>
              <a:defRPr/>
            </a:pPr>
            <a:endParaRPr lang="it-IT" sz="3200" dirty="0" smtClean="0">
              <a:solidFill>
                <a:srgbClr val="000000"/>
              </a:solidFill>
              <a:effectLst>
                <a:outerShdw blurRad="38100" dist="38100" dir="2700000" algn="tl">
                  <a:srgbClr val="FFFFFF"/>
                </a:outerShdw>
              </a:effectLst>
              <a:latin typeface="Times New Roman" pitchFamily="18" charset="0"/>
            </a:endParaRPr>
          </a:p>
          <a:p>
            <a:pPr algn="ctr" eaLnBrk="1" hangingPunct="1">
              <a:lnSpc>
                <a:spcPct val="90000"/>
              </a:lnSpc>
              <a:buFont typeface="Wingdings" pitchFamily="2" charset="2"/>
              <a:buNone/>
              <a:defRPr/>
            </a:pPr>
            <a:endParaRPr lang="it-IT" sz="3200" dirty="0" smtClean="0">
              <a:solidFill>
                <a:srgbClr val="000000"/>
              </a:solidFill>
              <a:effectLst>
                <a:outerShdw blurRad="38100" dist="38100" dir="2700000" algn="tl">
                  <a:srgbClr val="FFFFFF"/>
                </a:outerShdw>
              </a:effectLst>
              <a:latin typeface="Times New Roman" pitchFamily="18" charset="0"/>
            </a:endParaRPr>
          </a:p>
        </p:txBody>
      </p:sp>
      <p:sp>
        <p:nvSpPr>
          <p:cNvPr id="30726" name="Rectangle 6"/>
          <p:cNvSpPr>
            <a:spLocks noGrp="1" noChangeArrowheads="1"/>
          </p:cNvSpPr>
          <p:nvPr>
            <p:ph type="body" sz="half" idx="2"/>
          </p:nvPr>
        </p:nvSpPr>
        <p:spPr>
          <a:xfrm>
            <a:off x="2555875" y="4076700"/>
            <a:ext cx="4176713" cy="2232025"/>
          </a:xfrm>
          <a:solidFill>
            <a:srgbClr val="FFFF00"/>
          </a:solidFill>
          <a:ln w="25400">
            <a:solidFill>
              <a:srgbClr val="FF0000"/>
            </a:solidFill>
          </a:ln>
        </p:spPr>
        <p:txBody>
          <a:bodyPr>
            <a:normAutofit lnSpcReduction="10000"/>
          </a:bodyPr>
          <a:lstStyle/>
          <a:p>
            <a:pPr algn="ctr" eaLnBrk="1" hangingPunct="1">
              <a:lnSpc>
                <a:spcPct val="90000"/>
              </a:lnSpc>
              <a:buFont typeface="Wingdings" pitchFamily="2" charset="2"/>
              <a:buNone/>
              <a:defRPr/>
            </a:pPr>
            <a:r>
              <a:rPr lang="it-IT" sz="3200" b="1" dirty="0" smtClean="0">
                <a:solidFill>
                  <a:srgbClr val="FF0000"/>
                </a:solidFill>
                <a:effectLst/>
                <a:latin typeface="Times New Roman" pitchFamily="18" charset="0"/>
              </a:rPr>
              <a:t>ASSISTENZA</a:t>
            </a:r>
          </a:p>
          <a:p>
            <a:pPr marL="0" indent="0" algn="ctr" eaLnBrk="1" hangingPunct="1">
              <a:lnSpc>
                <a:spcPct val="90000"/>
              </a:lnSpc>
              <a:buFont typeface="Wingdings" pitchFamily="2" charset="2"/>
              <a:buNone/>
              <a:defRPr/>
            </a:pPr>
            <a:r>
              <a:rPr lang="it-IT" dirty="0" smtClean="0">
                <a:solidFill>
                  <a:srgbClr val="003300"/>
                </a:solidFill>
                <a:effectLst/>
                <a:latin typeface="Times New Roman" pitchFamily="18" charset="0"/>
              </a:rPr>
              <a:t>Istituzione di Associazioni: </a:t>
            </a:r>
            <a:r>
              <a:rPr lang="it-IT" sz="3200" dirty="0" smtClean="0">
                <a:solidFill>
                  <a:srgbClr val="003300"/>
                </a:solidFill>
                <a:effectLst/>
                <a:latin typeface="Times New Roman" pitchFamily="18" charset="0"/>
              </a:rPr>
              <a:t>”contro lo sfruttamento dei minori quale nuova forma di schiavitù”</a:t>
            </a:r>
          </a:p>
        </p:txBody>
      </p:sp>
      <p:sp>
        <p:nvSpPr>
          <p:cNvPr id="7" name="Segnaposto data 6"/>
          <p:cNvSpPr>
            <a:spLocks noGrp="1"/>
          </p:cNvSpPr>
          <p:nvPr>
            <p:ph type="dt" sz="quarter" idx="10"/>
          </p:nvPr>
        </p:nvSpPr>
        <p:spPr/>
        <p:txBody>
          <a:bodyPr/>
          <a:lstStyle/>
          <a:p>
            <a:pPr>
              <a:defRPr/>
            </a:pPr>
            <a:fld id="{3C422E4E-FA66-4F6C-BD75-8BD5864D839A}" type="datetime1">
              <a:rPr lang="it-IT"/>
              <a:pPr>
                <a:defRPr/>
              </a:pPr>
              <a:t>22/04/2020</a:t>
            </a:fld>
            <a:endParaRPr lang="it-IT"/>
          </a:p>
        </p:txBody>
      </p:sp>
      <p:sp>
        <p:nvSpPr>
          <p:cNvPr id="8" name="Segnaposto numero diapositiva 7"/>
          <p:cNvSpPr>
            <a:spLocks noGrp="1"/>
          </p:cNvSpPr>
          <p:nvPr>
            <p:ph type="sldNum" sz="quarter" idx="12"/>
          </p:nvPr>
        </p:nvSpPr>
        <p:spPr/>
        <p:txBody>
          <a:bodyPr/>
          <a:lstStyle/>
          <a:p>
            <a:pPr>
              <a:defRPr/>
            </a:pPr>
            <a:fld id="{8EC3BCA2-BCD7-4F9F-B9F2-7E62185E8E90}" type="slidenum">
              <a:rPr lang="it-IT" smtClean="0"/>
              <a:pPr>
                <a:defRPr/>
              </a:pPr>
              <a:t>28</a:t>
            </a:fld>
            <a:endParaRPr lang="it-IT"/>
          </a:p>
        </p:txBody>
      </p:sp>
      <p:sp>
        <p:nvSpPr>
          <p:cNvPr id="18439" name="Freccia in giù 8"/>
          <p:cNvSpPr>
            <a:spLocks noChangeArrowheads="1"/>
          </p:cNvSpPr>
          <p:nvPr/>
        </p:nvSpPr>
        <p:spPr bwMode="auto">
          <a:xfrm>
            <a:off x="4067175" y="1268413"/>
            <a:ext cx="649288" cy="720725"/>
          </a:xfrm>
          <a:prstGeom prst="downArrow">
            <a:avLst>
              <a:gd name="adj1" fmla="val 50000"/>
              <a:gd name="adj2" fmla="val 49951"/>
            </a:avLst>
          </a:prstGeom>
          <a:solidFill>
            <a:srgbClr val="FFFF00"/>
          </a:solidFill>
          <a:ln w="19050" algn="ctr">
            <a:solidFill>
              <a:srgbClr val="FF0000"/>
            </a:solidFill>
            <a:round/>
            <a:headEnd/>
            <a:tailEnd/>
          </a:ln>
        </p:spPr>
        <p:txBody>
          <a:bodyPr/>
          <a:lstStyle/>
          <a:p>
            <a:endParaRPr lang="it-IT"/>
          </a:p>
        </p:txBody>
      </p:sp>
      <p:sp>
        <p:nvSpPr>
          <p:cNvPr id="18440" name="Freccia in giù 9"/>
          <p:cNvSpPr>
            <a:spLocks noChangeArrowheads="1"/>
          </p:cNvSpPr>
          <p:nvPr/>
        </p:nvSpPr>
        <p:spPr bwMode="auto">
          <a:xfrm>
            <a:off x="4067175" y="3284538"/>
            <a:ext cx="649288" cy="720725"/>
          </a:xfrm>
          <a:prstGeom prst="downArrow">
            <a:avLst>
              <a:gd name="adj1" fmla="val 50000"/>
              <a:gd name="adj2" fmla="val 49951"/>
            </a:avLst>
          </a:prstGeom>
          <a:solidFill>
            <a:srgbClr val="FFFF00"/>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fade">
                                      <p:cBhvr>
                                        <p:cTn id="7" dur="1000"/>
                                        <p:tgtEl>
                                          <p:spTgt spid="18439"/>
                                        </p:tgtEl>
                                      </p:cBhvr>
                                    </p:animEffect>
                                    <p:anim calcmode="lin" valueType="num">
                                      <p:cBhvr>
                                        <p:cTn id="8" dur="1000" fill="hold"/>
                                        <p:tgtEl>
                                          <p:spTgt spid="18439"/>
                                        </p:tgtEl>
                                        <p:attrNameLst>
                                          <p:attrName>ppt_x</p:attrName>
                                        </p:attrNameLst>
                                      </p:cBhvr>
                                      <p:tavLst>
                                        <p:tav tm="0">
                                          <p:val>
                                            <p:strVal val="#ppt_x"/>
                                          </p:val>
                                        </p:tav>
                                        <p:tav tm="100000">
                                          <p:val>
                                            <p:strVal val="#ppt_x"/>
                                          </p:val>
                                        </p:tav>
                                      </p:tavLst>
                                    </p:anim>
                                    <p:anim calcmode="lin" valueType="num">
                                      <p:cBhvr>
                                        <p:cTn id="9" dur="1000" fill="hold"/>
                                        <p:tgtEl>
                                          <p:spTgt spid="184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25">
                                            <p:bg/>
                                          </p:spTgt>
                                        </p:tgtEl>
                                        <p:attrNameLst>
                                          <p:attrName>style.visibility</p:attrName>
                                        </p:attrNameLst>
                                      </p:cBhvr>
                                      <p:to>
                                        <p:strVal val="visible"/>
                                      </p:to>
                                    </p:set>
                                    <p:animEffect transition="in" filter="fade">
                                      <p:cBhvr>
                                        <p:cTn id="14" dur="1000"/>
                                        <p:tgtEl>
                                          <p:spTgt spid="30725">
                                            <p:bg/>
                                          </p:spTgt>
                                        </p:tgtEl>
                                      </p:cBhvr>
                                    </p:animEffect>
                                    <p:anim calcmode="lin" valueType="num">
                                      <p:cBhvr>
                                        <p:cTn id="15" dur="1000" fill="hold"/>
                                        <p:tgtEl>
                                          <p:spTgt spid="30725">
                                            <p:bg/>
                                          </p:spTgt>
                                        </p:tgtEl>
                                        <p:attrNameLst>
                                          <p:attrName>ppt_x</p:attrName>
                                        </p:attrNameLst>
                                      </p:cBhvr>
                                      <p:tavLst>
                                        <p:tav tm="0">
                                          <p:val>
                                            <p:strVal val="#ppt_x"/>
                                          </p:val>
                                        </p:tav>
                                        <p:tav tm="100000">
                                          <p:val>
                                            <p:strVal val="#ppt_x"/>
                                          </p:val>
                                        </p:tav>
                                      </p:tavLst>
                                    </p:anim>
                                    <p:anim calcmode="lin" valueType="num">
                                      <p:cBhvr>
                                        <p:cTn id="16" dur="1000" fill="hold"/>
                                        <p:tgtEl>
                                          <p:spTgt spid="30725">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25">
                                            <p:txEl>
                                              <p:pRg st="0" end="0"/>
                                            </p:txEl>
                                          </p:spTgt>
                                        </p:tgtEl>
                                        <p:attrNameLst>
                                          <p:attrName>style.visibility</p:attrName>
                                        </p:attrNameLst>
                                      </p:cBhvr>
                                      <p:to>
                                        <p:strVal val="visible"/>
                                      </p:to>
                                    </p:set>
                                    <p:animEffect transition="in" filter="fade">
                                      <p:cBhvr>
                                        <p:cTn id="21" dur="1000"/>
                                        <p:tgtEl>
                                          <p:spTgt spid="30725">
                                            <p:txEl>
                                              <p:pRg st="0" end="0"/>
                                            </p:txEl>
                                          </p:spTgt>
                                        </p:tgtEl>
                                      </p:cBhvr>
                                    </p:animEffect>
                                    <p:anim calcmode="lin" valueType="num">
                                      <p:cBhvr>
                                        <p:cTn id="22" dur="1000" fill="hold"/>
                                        <p:tgtEl>
                                          <p:spTgt spid="3072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07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25">
                                            <p:txEl>
                                              <p:pRg st="1" end="1"/>
                                            </p:txEl>
                                          </p:spTgt>
                                        </p:tgtEl>
                                        <p:attrNameLst>
                                          <p:attrName>style.visibility</p:attrName>
                                        </p:attrNameLst>
                                      </p:cBhvr>
                                      <p:to>
                                        <p:strVal val="visible"/>
                                      </p:to>
                                    </p:set>
                                    <p:animEffect transition="in" filter="fade">
                                      <p:cBhvr>
                                        <p:cTn id="28" dur="1000"/>
                                        <p:tgtEl>
                                          <p:spTgt spid="30725">
                                            <p:txEl>
                                              <p:pRg st="1" end="1"/>
                                            </p:txEl>
                                          </p:spTgt>
                                        </p:tgtEl>
                                      </p:cBhvr>
                                    </p:animEffect>
                                    <p:anim calcmode="lin" valueType="num">
                                      <p:cBhvr>
                                        <p:cTn id="29" dur="1000" fill="hold"/>
                                        <p:tgtEl>
                                          <p:spTgt spid="30725">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072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8440"/>
                                        </p:tgtEl>
                                        <p:attrNameLst>
                                          <p:attrName>style.visibility</p:attrName>
                                        </p:attrNameLst>
                                      </p:cBhvr>
                                      <p:to>
                                        <p:strVal val="visible"/>
                                      </p:to>
                                    </p:set>
                                    <p:animEffect transition="in" filter="fade">
                                      <p:cBhvr>
                                        <p:cTn id="35" dur="1000"/>
                                        <p:tgtEl>
                                          <p:spTgt spid="18440"/>
                                        </p:tgtEl>
                                      </p:cBhvr>
                                    </p:animEffect>
                                    <p:anim calcmode="lin" valueType="num">
                                      <p:cBhvr>
                                        <p:cTn id="36" dur="1000" fill="hold"/>
                                        <p:tgtEl>
                                          <p:spTgt spid="18440"/>
                                        </p:tgtEl>
                                        <p:attrNameLst>
                                          <p:attrName>ppt_x</p:attrName>
                                        </p:attrNameLst>
                                      </p:cBhvr>
                                      <p:tavLst>
                                        <p:tav tm="0">
                                          <p:val>
                                            <p:strVal val="#ppt_x"/>
                                          </p:val>
                                        </p:tav>
                                        <p:tav tm="100000">
                                          <p:val>
                                            <p:strVal val="#ppt_x"/>
                                          </p:val>
                                        </p:tav>
                                      </p:tavLst>
                                    </p:anim>
                                    <p:anim calcmode="lin" valueType="num">
                                      <p:cBhvr>
                                        <p:cTn id="37" dur="1000" fill="hold"/>
                                        <p:tgtEl>
                                          <p:spTgt spid="1844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0726">
                                            <p:bg/>
                                          </p:spTgt>
                                        </p:tgtEl>
                                        <p:attrNameLst>
                                          <p:attrName>style.visibility</p:attrName>
                                        </p:attrNameLst>
                                      </p:cBhvr>
                                      <p:to>
                                        <p:strVal val="visible"/>
                                      </p:to>
                                    </p:set>
                                    <p:animEffect transition="in" filter="fade">
                                      <p:cBhvr>
                                        <p:cTn id="42" dur="1000"/>
                                        <p:tgtEl>
                                          <p:spTgt spid="30726">
                                            <p:bg/>
                                          </p:spTgt>
                                        </p:tgtEl>
                                      </p:cBhvr>
                                    </p:animEffect>
                                    <p:anim calcmode="lin" valueType="num">
                                      <p:cBhvr>
                                        <p:cTn id="43" dur="1000" fill="hold"/>
                                        <p:tgtEl>
                                          <p:spTgt spid="30726">
                                            <p:bg/>
                                          </p:spTgt>
                                        </p:tgtEl>
                                        <p:attrNameLst>
                                          <p:attrName>ppt_x</p:attrName>
                                        </p:attrNameLst>
                                      </p:cBhvr>
                                      <p:tavLst>
                                        <p:tav tm="0">
                                          <p:val>
                                            <p:strVal val="#ppt_x"/>
                                          </p:val>
                                        </p:tav>
                                        <p:tav tm="100000">
                                          <p:val>
                                            <p:strVal val="#ppt_x"/>
                                          </p:val>
                                        </p:tav>
                                      </p:tavLst>
                                    </p:anim>
                                    <p:anim calcmode="lin" valueType="num">
                                      <p:cBhvr>
                                        <p:cTn id="44" dur="1000" fill="hold"/>
                                        <p:tgtEl>
                                          <p:spTgt spid="30726">
                                            <p:bg/>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0726">
                                            <p:txEl>
                                              <p:pRg st="0" end="0"/>
                                            </p:txEl>
                                          </p:spTgt>
                                        </p:tgtEl>
                                        <p:attrNameLst>
                                          <p:attrName>style.visibility</p:attrName>
                                        </p:attrNameLst>
                                      </p:cBhvr>
                                      <p:to>
                                        <p:strVal val="visible"/>
                                      </p:to>
                                    </p:set>
                                    <p:animEffect transition="in" filter="fade">
                                      <p:cBhvr>
                                        <p:cTn id="49" dur="1000"/>
                                        <p:tgtEl>
                                          <p:spTgt spid="30726">
                                            <p:txEl>
                                              <p:pRg st="0" end="0"/>
                                            </p:txEl>
                                          </p:spTgt>
                                        </p:tgtEl>
                                      </p:cBhvr>
                                    </p:animEffect>
                                    <p:anim calcmode="lin" valueType="num">
                                      <p:cBhvr>
                                        <p:cTn id="50" dur="1000" fill="hold"/>
                                        <p:tgtEl>
                                          <p:spTgt spid="30726">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3072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0726">
                                            <p:txEl>
                                              <p:pRg st="1" end="1"/>
                                            </p:txEl>
                                          </p:spTgt>
                                        </p:tgtEl>
                                        <p:attrNameLst>
                                          <p:attrName>style.visibility</p:attrName>
                                        </p:attrNameLst>
                                      </p:cBhvr>
                                      <p:to>
                                        <p:strVal val="visible"/>
                                      </p:to>
                                    </p:set>
                                    <p:animEffect transition="in" filter="fade">
                                      <p:cBhvr>
                                        <p:cTn id="56" dur="1000"/>
                                        <p:tgtEl>
                                          <p:spTgt spid="30726">
                                            <p:txEl>
                                              <p:pRg st="1" end="1"/>
                                            </p:txEl>
                                          </p:spTgt>
                                        </p:tgtEl>
                                      </p:cBhvr>
                                    </p:animEffect>
                                    <p:anim calcmode="lin" valueType="num">
                                      <p:cBhvr>
                                        <p:cTn id="57" dur="1000" fill="hold"/>
                                        <p:tgtEl>
                                          <p:spTgt spid="30726">
                                            <p:txEl>
                                              <p:pRg st="1" end="1"/>
                                            </p:txEl>
                                          </p:spTgt>
                                        </p:tgtEl>
                                        <p:attrNameLst>
                                          <p:attrName>ppt_x</p:attrName>
                                        </p:attrNameLst>
                                      </p:cBhvr>
                                      <p:tavLst>
                                        <p:tav tm="0">
                                          <p:val>
                                            <p:strVal val="#ppt_x"/>
                                          </p:val>
                                        </p:tav>
                                        <p:tav tm="100000">
                                          <p:val>
                                            <p:strVal val="#ppt_x"/>
                                          </p:val>
                                        </p:tav>
                                      </p:tavLst>
                                    </p:anim>
                                    <p:anim calcmode="lin" valueType="num">
                                      <p:cBhvr>
                                        <p:cTn id="58" dur="1000" fill="hold"/>
                                        <p:tgtEl>
                                          <p:spTgt spid="3072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uild="p" animBg="1"/>
      <p:bldP spid="30726" grpId="0" build="p" animBg="1"/>
      <p:bldP spid="18439" grpId="0" animBg="1"/>
      <p:bldP spid="1844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900113" y="1557338"/>
            <a:ext cx="7343775" cy="3095625"/>
          </a:xfrm>
          <a:solidFill>
            <a:srgbClr val="FFFF00"/>
          </a:solidFill>
          <a:ln w="25400">
            <a:solidFill>
              <a:srgbClr val="FF0000"/>
            </a:solidFill>
          </a:ln>
        </p:spPr>
        <p:txBody>
          <a:bodyPr/>
          <a:lstStyle/>
          <a:p>
            <a:pPr eaLnBrk="1" hangingPunct="1">
              <a:defRPr/>
            </a:pPr>
            <a:r>
              <a:rPr lang="it-IT" sz="6600" b="1" dirty="0" smtClean="0">
                <a:solidFill>
                  <a:srgbClr val="000000"/>
                </a:solidFill>
                <a:effectLst>
                  <a:outerShdw blurRad="38100" dist="38100" dir="2700000" algn="tl">
                    <a:srgbClr val="FFFFFF"/>
                  </a:outerShdw>
                </a:effectLst>
                <a:latin typeface="Times New Roman" pitchFamily="18" charset="0"/>
              </a:rPr>
              <a:t>PROSTITUZIONE MINORILE NEL MONDO</a:t>
            </a:r>
          </a:p>
        </p:txBody>
      </p:sp>
      <p:sp>
        <p:nvSpPr>
          <p:cNvPr id="3" name="Segnaposto data 2"/>
          <p:cNvSpPr>
            <a:spLocks noGrp="1"/>
          </p:cNvSpPr>
          <p:nvPr>
            <p:ph type="dt" sz="quarter" idx="10"/>
          </p:nvPr>
        </p:nvSpPr>
        <p:spPr/>
        <p:txBody>
          <a:bodyPr/>
          <a:lstStyle/>
          <a:p>
            <a:pPr>
              <a:defRPr/>
            </a:pPr>
            <a:fld id="{C9FF5D02-C141-4333-9A98-DDC0FC8EFF03}"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9874605C-D884-4E07-8349-03E5651DD371}" type="slidenum">
              <a:rPr lang="it-IT" smtClean="0"/>
              <a:pPr>
                <a:defRPr/>
              </a:pPr>
              <a:t>29</a:t>
            </a:fld>
            <a:endParaRPr lang="it-IT"/>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3</a:t>
            </a:fld>
            <a:endParaRPr lang="it-IT"/>
          </a:p>
        </p:txBody>
      </p:sp>
      <p:sp>
        <p:nvSpPr>
          <p:cNvPr id="7" name="CasellaDiTesto 6"/>
          <p:cNvSpPr txBox="1"/>
          <p:nvPr/>
        </p:nvSpPr>
        <p:spPr>
          <a:xfrm>
            <a:off x="323528" y="1484784"/>
            <a:ext cx="8424936" cy="3693319"/>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In alcuni Stati, </a:t>
            </a:r>
            <a:r>
              <a:rPr lang="it-IT" dirty="0" smtClean="0">
                <a:solidFill>
                  <a:schemeClr val="accent1"/>
                </a:solidFill>
              </a:rPr>
              <a:t>è legale e regolata, ma i bordelli sono illegali e non regolati. La legalità della prostituzione varia tra paesi. </a:t>
            </a:r>
          </a:p>
          <a:p>
            <a:pPr algn="just"/>
            <a:r>
              <a:rPr lang="it-IT" b="1" dirty="0" smtClean="0">
                <a:solidFill>
                  <a:srgbClr val="FF0000"/>
                </a:solidFill>
              </a:rPr>
              <a:t>In Asia</a:t>
            </a:r>
            <a:r>
              <a:rPr lang="it-IT" dirty="0" smtClean="0">
                <a:solidFill>
                  <a:schemeClr val="accent1"/>
                </a:solidFill>
              </a:rPr>
              <a:t> la principale caratteristica delle regioni è la grande discrepanza tra diritto esistente sui codici e le consuetudini nella pratica. </a:t>
            </a:r>
          </a:p>
          <a:p>
            <a:pPr algn="just"/>
            <a:r>
              <a:rPr lang="it-IT" b="1" dirty="0" smtClean="0">
                <a:solidFill>
                  <a:srgbClr val="FF0000"/>
                </a:solidFill>
              </a:rPr>
              <a:t>Per esempio in Thailandia </a:t>
            </a:r>
            <a:r>
              <a:rPr lang="it-IT" dirty="0" smtClean="0">
                <a:solidFill>
                  <a:schemeClr val="accent1"/>
                </a:solidFill>
              </a:rPr>
              <a:t>la prostituzione è illegale, ma in pratica è tollerata e regolata; è uno Stato meta del turismo sessuale, questi cosiddetti viaggiatori sono definiti:</a:t>
            </a:r>
            <a:r>
              <a:rPr lang="it-IT" i="1" dirty="0" smtClean="0">
                <a:solidFill>
                  <a:schemeClr val="accent1"/>
                </a:solidFill>
              </a:rPr>
              <a:t> “</a:t>
            </a:r>
            <a:r>
              <a:rPr lang="it-IT" i="1" dirty="0" err="1" smtClean="0">
                <a:solidFill>
                  <a:schemeClr val="accent1"/>
                </a:solidFill>
              </a:rPr>
              <a:t>travelling</a:t>
            </a:r>
            <a:r>
              <a:rPr lang="it-IT" i="1" dirty="0" smtClean="0">
                <a:solidFill>
                  <a:schemeClr val="accent1"/>
                </a:solidFill>
              </a:rPr>
              <a:t> sex </a:t>
            </a:r>
            <a:r>
              <a:rPr lang="it-IT" i="1" dirty="0" err="1" smtClean="0">
                <a:solidFill>
                  <a:schemeClr val="accent1"/>
                </a:solidFill>
              </a:rPr>
              <a:t>offenders</a:t>
            </a:r>
            <a:r>
              <a:rPr lang="it-IT" i="1" dirty="0" smtClean="0">
                <a:solidFill>
                  <a:schemeClr val="accent1"/>
                </a:solidFill>
              </a:rPr>
              <a:t>”</a:t>
            </a:r>
            <a:r>
              <a:rPr lang="it-IT" dirty="0" smtClean="0">
                <a:solidFill>
                  <a:schemeClr val="accent1"/>
                </a:solidFill>
              </a:rPr>
              <a:t>, criminali sessuali in movimento: si tratta appunto di veri e propri comportamenti criminali. </a:t>
            </a:r>
          </a:p>
          <a:p>
            <a:pPr algn="just"/>
            <a:r>
              <a:rPr lang="it-IT" b="1" dirty="0" smtClean="0">
                <a:solidFill>
                  <a:srgbClr val="FF0000"/>
                </a:solidFill>
              </a:rPr>
              <a:t>La prostituzione minorile </a:t>
            </a:r>
            <a:r>
              <a:rPr lang="it-IT" dirty="0" smtClean="0">
                <a:solidFill>
                  <a:schemeClr val="accent1"/>
                </a:solidFill>
              </a:rPr>
              <a:t>è un serio problema di queste regioni. Indagini passate indicano che il 30/35 per cento di tutte le prostitute nel Mekong e nel Sud-est asiatico hanno tra i 12 e 17 anni.</a:t>
            </a:r>
          </a:p>
          <a:p>
            <a:pPr algn="ctr"/>
            <a:r>
              <a:rPr lang="it-IT" b="1" dirty="0" smtClean="0">
                <a:solidFill>
                  <a:srgbClr val="FF0000"/>
                </a:solidFill>
              </a:rPr>
              <a:t>Per questo motivo ora la Thailandia è stata identificata come uno degli “</a:t>
            </a:r>
            <a:r>
              <a:rPr lang="it-IT" b="1" i="1" dirty="0" err="1" smtClean="0">
                <a:solidFill>
                  <a:srgbClr val="FF0000"/>
                </a:solidFill>
              </a:rPr>
              <a:t>hotspot</a:t>
            </a:r>
            <a:r>
              <a:rPr lang="it-IT" b="1" dirty="0" smtClean="0">
                <a:solidFill>
                  <a:srgbClr val="FF0000"/>
                </a:solidFill>
              </a:rPr>
              <a:t> ” principali di sfruttamento sessuale di bambini.</a:t>
            </a:r>
            <a:endParaRPr lang="it-IT" b="1" dirty="0">
              <a:solidFill>
                <a:srgbClr val="FF0000"/>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La grande piaga della prostituzione minorile in Asia</a:t>
            </a:r>
            <a:endParaRPr lang="it-IT" b="1" dirty="0"/>
          </a:p>
        </p:txBody>
      </p:sp>
      <p:pic>
        <p:nvPicPr>
          <p:cNvPr id="7171" name="Picture 3" descr="C:\Users\Master\Desktop\Sfruttamento\min12.jpg"/>
          <p:cNvPicPr>
            <a:picLocks noChangeAspect="1" noChangeArrowheads="1"/>
          </p:cNvPicPr>
          <p:nvPr/>
        </p:nvPicPr>
        <p:blipFill>
          <a:blip r:embed="rId2" cstate="print"/>
          <a:srcRect/>
          <a:stretch>
            <a:fillRect/>
          </a:stretch>
        </p:blipFill>
        <p:spPr bwMode="auto">
          <a:xfrm>
            <a:off x="3347864" y="5229200"/>
            <a:ext cx="2273052" cy="14166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7171"/>
                                        </p:tgtEl>
                                        <p:attrNameLst>
                                          <p:attrName>style.visibility</p:attrName>
                                        </p:attrNameLst>
                                      </p:cBhvr>
                                      <p:to>
                                        <p:strVal val="visible"/>
                                      </p:to>
                                    </p:set>
                                    <p:animEffect transition="in" filter="wheel(4)">
                                      <p:cBhvr>
                                        <p:cTn id="16" dur="2000"/>
                                        <p:tgtEl>
                                          <p:spTgt spid="7171"/>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1000"/>
                                        <p:tgtEl>
                                          <p:spTgt spid="7">
                                            <p:txEl>
                                              <p:pRg st="3" end="3"/>
                                            </p:txEl>
                                          </p:spTgt>
                                        </p:tgtEl>
                                      </p:cBhvr>
                                    </p:animEffect>
                                    <p:anim calcmode="lin" valueType="num">
                                      <p:cBhvr>
                                        <p:cTn id="4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7">
                                            <p:txEl>
                                              <p:pRg st="4" end="4"/>
                                            </p:txEl>
                                          </p:spTgt>
                                        </p:tgtEl>
                                        <p:attrNameLst>
                                          <p:attrName>style.visibility</p:attrName>
                                        </p:attrNameLst>
                                      </p:cBhvr>
                                      <p:to>
                                        <p:strVal val="visible"/>
                                      </p:to>
                                    </p:set>
                                    <p:anim calcmode="lin" valueType="num">
                                      <p:cBhvr>
                                        <p:cTn id="49"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5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68313" y="620713"/>
            <a:ext cx="8229600" cy="5400675"/>
          </a:xfrm>
          <a:solidFill>
            <a:srgbClr val="FFFF00"/>
          </a:solidFill>
          <a:ln w="25400">
            <a:solidFill>
              <a:srgbClr val="FF0000"/>
            </a:solidFill>
          </a:ln>
        </p:spPr>
        <p:txBody>
          <a:bodyPr/>
          <a:lstStyle/>
          <a:p>
            <a:pPr eaLnBrk="1" hangingPunct="1">
              <a:lnSpc>
                <a:spcPct val="90000"/>
              </a:lnSpc>
              <a:buSzPct val="95000"/>
              <a:buFont typeface="Wingdings" pitchFamily="2" charset="2"/>
              <a:buChar char="§"/>
              <a:defRPr/>
            </a:pPr>
            <a:r>
              <a:rPr lang="it-IT" sz="3600" b="1" dirty="0" smtClean="0">
                <a:solidFill>
                  <a:srgbClr val="003300"/>
                </a:solidFill>
                <a:latin typeface="Times New Roman" pitchFamily="18" charset="0"/>
              </a:rPr>
              <a:t>SUDAN</a:t>
            </a:r>
            <a:r>
              <a:rPr lang="it-IT" sz="3600" dirty="0" smtClean="0">
                <a:solidFill>
                  <a:srgbClr val="000000"/>
                </a:solidFill>
                <a:effectLst>
                  <a:outerShdw blurRad="38100" dist="38100" dir="2700000" algn="tl">
                    <a:srgbClr val="FFFFFF"/>
                  </a:outerShdw>
                </a:effectLst>
                <a:latin typeface="Times New Roman" pitchFamily="18" charset="0"/>
              </a:rPr>
              <a:t>: </a:t>
            </a:r>
            <a:r>
              <a:rPr lang="it-IT" sz="3600" b="1" u="sng" dirty="0" smtClean="0">
                <a:solidFill>
                  <a:srgbClr val="000000"/>
                </a:solidFill>
                <a:effectLst>
                  <a:outerShdw blurRad="38100" dist="38100" dir="2700000" algn="tl">
                    <a:srgbClr val="FFFFFF"/>
                  </a:outerShdw>
                </a:effectLst>
                <a:latin typeface="Times New Roman" pitchFamily="18" charset="0"/>
              </a:rPr>
              <a:t>tratta dei minori</a:t>
            </a:r>
            <a:r>
              <a:rPr lang="it-IT" sz="3600" dirty="0" smtClean="0">
                <a:solidFill>
                  <a:srgbClr val="000000"/>
                </a:solidFill>
                <a:effectLst>
                  <a:outerShdw blurRad="38100" dist="38100" dir="2700000" algn="tl">
                    <a:srgbClr val="FFFFFF"/>
                  </a:outerShdw>
                </a:effectLst>
                <a:latin typeface="Times New Roman" pitchFamily="18" charset="0"/>
              </a:rPr>
              <a:t> in Egitto, Marocco e Arabia Saudita.</a:t>
            </a:r>
          </a:p>
          <a:p>
            <a:pPr eaLnBrk="1" hangingPunct="1">
              <a:lnSpc>
                <a:spcPct val="90000"/>
              </a:lnSpc>
              <a:buSzPct val="95000"/>
              <a:buFont typeface="Wingdings" pitchFamily="2" charset="2"/>
              <a:buChar char="§"/>
              <a:defRPr/>
            </a:pPr>
            <a:r>
              <a:rPr lang="it-IT" sz="3600" b="1" dirty="0" smtClean="0">
                <a:solidFill>
                  <a:srgbClr val="003300"/>
                </a:solidFill>
                <a:latin typeface="Times New Roman" pitchFamily="18" charset="0"/>
              </a:rPr>
              <a:t>FILIPPINE</a:t>
            </a:r>
            <a:r>
              <a:rPr lang="it-IT" sz="3600" dirty="0" smtClean="0">
                <a:solidFill>
                  <a:srgbClr val="000000"/>
                </a:solidFill>
                <a:effectLst>
                  <a:outerShdw blurRad="38100" dist="38100" dir="2700000" algn="tl">
                    <a:srgbClr val="FFFFFF"/>
                  </a:outerShdw>
                </a:effectLst>
                <a:latin typeface="Times New Roman" pitchFamily="18" charset="0"/>
              </a:rPr>
              <a:t>:bambini di strada tutti coinvolti nel </a:t>
            </a:r>
            <a:r>
              <a:rPr lang="it-IT" sz="3600" b="1" u="sng" dirty="0" smtClean="0">
                <a:solidFill>
                  <a:srgbClr val="000000"/>
                </a:solidFill>
                <a:effectLst>
                  <a:outerShdw blurRad="38100" dist="38100" dir="2700000" algn="tl">
                    <a:srgbClr val="FFFFFF"/>
                  </a:outerShdw>
                </a:effectLst>
                <a:latin typeface="Times New Roman" pitchFamily="18" charset="0"/>
              </a:rPr>
              <a:t>mercato del sesso</a:t>
            </a:r>
            <a:r>
              <a:rPr lang="it-IT" sz="3600" dirty="0" smtClean="0">
                <a:solidFill>
                  <a:srgbClr val="000000"/>
                </a:solidFill>
                <a:effectLst>
                  <a:outerShdw blurRad="38100" dist="38100" dir="2700000" algn="tl">
                    <a:srgbClr val="FFFFFF"/>
                  </a:outerShdw>
                </a:effectLst>
                <a:latin typeface="Times New Roman" pitchFamily="18" charset="0"/>
              </a:rPr>
              <a:t>.</a:t>
            </a:r>
          </a:p>
          <a:p>
            <a:pPr eaLnBrk="1" hangingPunct="1">
              <a:lnSpc>
                <a:spcPct val="90000"/>
              </a:lnSpc>
              <a:buSzPct val="95000"/>
              <a:buFont typeface="Wingdings" pitchFamily="2" charset="2"/>
              <a:buChar char="§"/>
              <a:defRPr/>
            </a:pPr>
            <a:r>
              <a:rPr lang="it-IT" sz="3600" b="1" dirty="0" smtClean="0">
                <a:solidFill>
                  <a:srgbClr val="003300"/>
                </a:solidFill>
                <a:latin typeface="Times New Roman" pitchFamily="18" charset="0"/>
              </a:rPr>
              <a:t>SRI LANKA</a:t>
            </a:r>
            <a:r>
              <a:rPr lang="it-IT" sz="3600" dirty="0" smtClean="0">
                <a:solidFill>
                  <a:srgbClr val="000000"/>
                </a:solidFill>
                <a:effectLst>
                  <a:outerShdw blurRad="38100" dist="38100" dir="2700000" algn="tl">
                    <a:srgbClr val="FFFFFF"/>
                  </a:outerShdw>
                </a:effectLst>
                <a:latin typeface="Times New Roman" pitchFamily="18" charset="0"/>
              </a:rPr>
              <a:t>: coinvolti </a:t>
            </a:r>
            <a:r>
              <a:rPr lang="it-IT" sz="3600" b="1" u="sng" dirty="0" smtClean="0">
                <a:solidFill>
                  <a:srgbClr val="FF0000"/>
                </a:solidFill>
                <a:latin typeface="Times New Roman" pitchFamily="18" charset="0"/>
              </a:rPr>
              <a:t>diecimila</a:t>
            </a:r>
            <a:r>
              <a:rPr lang="it-IT" sz="3600" u="sng" dirty="0" smtClean="0">
                <a:solidFill>
                  <a:srgbClr val="000000"/>
                </a:solidFill>
                <a:effectLst>
                  <a:outerShdw blurRad="38100" dist="38100" dir="2700000" algn="tl">
                    <a:srgbClr val="FFFFFF"/>
                  </a:outerShdw>
                </a:effectLst>
                <a:latin typeface="Times New Roman" pitchFamily="18" charset="0"/>
              </a:rPr>
              <a:t> </a:t>
            </a:r>
            <a:r>
              <a:rPr lang="it-IT" sz="3600" dirty="0" smtClean="0">
                <a:solidFill>
                  <a:srgbClr val="000000"/>
                </a:solidFill>
                <a:effectLst>
                  <a:outerShdw blurRad="38100" dist="38100" dir="2700000" algn="tl">
                    <a:srgbClr val="FFFFFF"/>
                  </a:outerShdw>
                </a:effectLst>
                <a:latin typeface="Times New Roman" pitchFamily="18" charset="0"/>
              </a:rPr>
              <a:t>bambini.</a:t>
            </a:r>
          </a:p>
          <a:p>
            <a:pPr eaLnBrk="1" hangingPunct="1">
              <a:lnSpc>
                <a:spcPct val="90000"/>
              </a:lnSpc>
              <a:buSzPct val="95000"/>
              <a:buFont typeface="Wingdings" pitchFamily="2" charset="2"/>
              <a:buChar char="§"/>
              <a:defRPr/>
            </a:pPr>
            <a:r>
              <a:rPr lang="it-IT" sz="3600" b="1" dirty="0" smtClean="0">
                <a:solidFill>
                  <a:srgbClr val="003300"/>
                </a:solidFill>
                <a:latin typeface="Times New Roman" pitchFamily="18" charset="0"/>
              </a:rPr>
              <a:t>BRASILE</a:t>
            </a:r>
            <a:r>
              <a:rPr lang="it-IT" sz="3600" dirty="0" smtClean="0">
                <a:solidFill>
                  <a:srgbClr val="000000"/>
                </a:solidFill>
                <a:effectLst>
                  <a:outerShdw blurRad="38100" dist="38100" dir="2700000" algn="tl">
                    <a:srgbClr val="FFFFFF"/>
                  </a:outerShdw>
                </a:effectLst>
                <a:latin typeface="Times New Roman" pitchFamily="18" charset="0"/>
              </a:rPr>
              <a:t>:</a:t>
            </a:r>
            <a:r>
              <a:rPr lang="it-IT" sz="3600" b="1" u="sng" dirty="0" smtClean="0">
                <a:solidFill>
                  <a:srgbClr val="FF0000"/>
                </a:solidFill>
                <a:latin typeface="Times New Roman" pitchFamily="18" charset="0"/>
              </a:rPr>
              <a:t>cinquecentomila</a:t>
            </a:r>
            <a:r>
              <a:rPr lang="it-IT" sz="3600" dirty="0" smtClean="0">
                <a:solidFill>
                  <a:srgbClr val="000000"/>
                </a:solidFill>
                <a:effectLst>
                  <a:outerShdw blurRad="38100" dist="38100" dir="2700000" algn="tl">
                    <a:srgbClr val="FFFFFF"/>
                  </a:outerShdw>
                </a:effectLst>
                <a:latin typeface="Times New Roman" pitchFamily="18" charset="0"/>
              </a:rPr>
              <a:t> </a:t>
            </a:r>
            <a:r>
              <a:rPr lang="it-IT" sz="3600" b="1" u="sng" dirty="0" smtClean="0">
                <a:solidFill>
                  <a:srgbClr val="000000"/>
                </a:solidFill>
                <a:effectLst>
                  <a:outerShdw blurRad="38100" dist="38100" dir="2700000" algn="tl">
                    <a:srgbClr val="FFFFFF"/>
                  </a:outerShdw>
                </a:effectLst>
                <a:latin typeface="Times New Roman" pitchFamily="18" charset="0"/>
              </a:rPr>
              <a:t>bambini schiavi</a:t>
            </a:r>
            <a:r>
              <a:rPr lang="it-IT" sz="3600" b="1" dirty="0" smtClean="0">
                <a:solidFill>
                  <a:srgbClr val="000000"/>
                </a:solidFill>
                <a:effectLst>
                  <a:outerShdw blurRad="38100" dist="38100" dir="2700000" algn="tl">
                    <a:srgbClr val="FFFFFF"/>
                  </a:outerShdw>
                </a:effectLst>
                <a:latin typeface="Times New Roman" pitchFamily="18" charset="0"/>
              </a:rPr>
              <a:t>;</a:t>
            </a:r>
            <a:r>
              <a:rPr lang="it-IT" sz="3600" dirty="0" smtClean="0">
                <a:solidFill>
                  <a:srgbClr val="000000"/>
                </a:solidFill>
                <a:effectLst>
                  <a:outerShdw blurRad="38100" dist="38100" dir="2700000" algn="tl">
                    <a:srgbClr val="FFFFFF"/>
                  </a:outerShdw>
                </a:effectLst>
                <a:latin typeface="Times New Roman" pitchFamily="18" charset="0"/>
              </a:rPr>
              <a:t> qui il commercio è incrementato dai “</a:t>
            </a:r>
            <a:r>
              <a:rPr lang="it-IT" sz="3600" dirty="0" err="1" smtClean="0">
                <a:solidFill>
                  <a:srgbClr val="000000"/>
                </a:solidFill>
                <a:effectLst>
                  <a:outerShdw blurRad="38100" dist="38100" dir="2700000" algn="tl">
                    <a:srgbClr val="FFFFFF"/>
                  </a:outerShdw>
                </a:effectLst>
                <a:latin typeface="Times New Roman" pitchFamily="18" charset="0"/>
              </a:rPr>
              <a:t>meninos</a:t>
            </a:r>
            <a:r>
              <a:rPr lang="it-IT" sz="3600" dirty="0" smtClean="0">
                <a:solidFill>
                  <a:srgbClr val="000000"/>
                </a:solidFill>
                <a:effectLst>
                  <a:outerShdw blurRad="38100" dist="38100" dir="2700000" algn="tl">
                    <a:srgbClr val="FFFFFF"/>
                  </a:outerShdw>
                </a:effectLst>
                <a:latin typeface="Times New Roman" pitchFamily="18" charset="0"/>
              </a:rPr>
              <a:t> de </a:t>
            </a:r>
            <a:r>
              <a:rPr lang="it-IT" sz="3600" dirty="0" err="1" smtClean="0">
                <a:solidFill>
                  <a:srgbClr val="000000"/>
                </a:solidFill>
                <a:effectLst>
                  <a:outerShdw blurRad="38100" dist="38100" dir="2700000" algn="tl">
                    <a:srgbClr val="FFFFFF"/>
                  </a:outerShdw>
                </a:effectLst>
                <a:latin typeface="Times New Roman" pitchFamily="18" charset="0"/>
              </a:rPr>
              <a:t>rua</a:t>
            </a:r>
            <a:r>
              <a:rPr lang="it-IT" sz="3600" dirty="0" smtClean="0">
                <a:solidFill>
                  <a:srgbClr val="000000"/>
                </a:solidFill>
                <a:effectLst>
                  <a:outerShdw blurRad="38100" dist="38100" dir="2700000" algn="tl">
                    <a:srgbClr val="FFFFFF"/>
                  </a:outerShdw>
                </a:effectLst>
                <a:latin typeface="Times New Roman" pitchFamily="18" charset="0"/>
              </a:rPr>
              <a:t>” e dalla presenza di “protettrici” appena dodicenni.</a:t>
            </a:r>
          </a:p>
        </p:txBody>
      </p:sp>
      <p:sp>
        <p:nvSpPr>
          <p:cNvPr id="3" name="Segnaposto data 2"/>
          <p:cNvSpPr>
            <a:spLocks noGrp="1"/>
          </p:cNvSpPr>
          <p:nvPr>
            <p:ph type="dt" sz="quarter" idx="10"/>
          </p:nvPr>
        </p:nvSpPr>
        <p:spPr/>
        <p:txBody>
          <a:bodyPr/>
          <a:lstStyle/>
          <a:p>
            <a:pPr>
              <a:defRPr/>
            </a:pPr>
            <a:fld id="{7C6B6ED0-0E2B-47AC-877C-AECC6771EC2F}"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9DD87ABB-881B-42CE-8D6E-C1CEFC2DBD86}" type="slidenum">
              <a:rPr lang="it-IT" smtClean="0"/>
              <a:pPr>
                <a:defRPr/>
              </a:pPr>
              <a:t>30</a:t>
            </a:fld>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4819">
                                            <p:txEl>
                                              <p:pRg st="3" end="3"/>
                                            </p:txEl>
                                          </p:spTgt>
                                        </p:tgtEl>
                                        <p:attrNameLst>
                                          <p:attrName>style.visibility</p:attrName>
                                        </p:attrNameLst>
                                      </p:cBhvr>
                                      <p:to>
                                        <p:strVal val="visible"/>
                                      </p:to>
                                    </p:set>
                                    <p:animEffect transition="in" filter="fade">
                                      <p:cBhvr>
                                        <p:cTn id="28" dur="1000"/>
                                        <p:tgtEl>
                                          <p:spTgt spid="34819">
                                            <p:txEl>
                                              <p:pRg st="3" end="3"/>
                                            </p:txEl>
                                          </p:spTgt>
                                        </p:tgtEl>
                                      </p:cBhvr>
                                    </p:animEffect>
                                    <p:anim calcmode="lin" valueType="num">
                                      <p:cBhvr>
                                        <p:cTn id="29"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68313" y="260350"/>
            <a:ext cx="8229600" cy="5976938"/>
          </a:xfrm>
          <a:solidFill>
            <a:srgbClr val="FFFF00"/>
          </a:solidFill>
          <a:ln w="25400">
            <a:solidFill>
              <a:srgbClr val="FF0000"/>
            </a:solidFill>
          </a:ln>
        </p:spPr>
        <p:txBody>
          <a:bodyPr>
            <a:normAutofit fontScale="92500" lnSpcReduction="10000"/>
          </a:bodyPr>
          <a:lstStyle/>
          <a:p>
            <a:pPr eaLnBrk="1" hangingPunct="1">
              <a:lnSpc>
                <a:spcPct val="80000"/>
              </a:lnSpc>
              <a:defRPr/>
            </a:pPr>
            <a:r>
              <a:rPr lang="it-IT" sz="3600" b="1" dirty="0" smtClean="0">
                <a:solidFill>
                  <a:srgbClr val="003300"/>
                </a:solidFill>
                <a:latin typeface="Times New Roman" pitchFamily="18" charset="0"/>
              </a:rPr>
              <a:t>BOLIVIA e PERU</a:t>
            </a:r>
            <a:r>
              <a:rPr lang="it-IT" sz="3600" dirty="0" smtClean="0">
                <a:solidFill>
                  <a:srgbClr val="000000"/>
                </a:solidFill>
                <a:effectLst>
                  <a:outerShdw blurRad="38100" dist="38100" dir="2700000" algn="tl">
                    <a:srgbClr val="FFFFFF"/>
                  </a:outerShdw>
                </a:effectLst>
                <a:latin typeface="Times New Roman" pitchFamily="18" charset="0"/>
              </a:rPr>
              <a:t>’: orfani che divengono oggetto di violenza.</a:t>
            </a:r>
          </a:p>
          <a:p>
            <a:pPr eaLnBrk="1" hangingPunct="1">
              <a:lnSpc>
                <a:spcPct val="80000"/>
              </a:lnSpc>
              <a:defRPr/>
            </a:pPr>
            <a:r>
              <a:rPr lang="it-IT" sz="3600" b="1" dirty="0" smtClean="0">
                <a:solidFill>
                  <a:srgbClr val="003300"/>
                </a:solidFill>
                <a:latin typeface="Times New Roman" pitchFamily="18" charset="0"/>
              </a:rPr>
              <a:t>RUSSIA, BIRMANIA e CAMBOGIA</a:t>
            </a:r>
          </a:p>
          <a:p>
            <a:pPr eaLnBrk="1" hangingPunct="1">
              <a:lnSpc>
                <a:spcPct val="80000"/>
              </a:lnSpc>
              <a:defRPr/>
            </a:pPr>
            <a:r>
              <a:rPr lang="it-IT" sz="3600" b="1" dirty="0" smtClean="0">
                <a:solidFill>
                  <a:srgbClr val="003300"/>
                </a:solidFill>
                <a:latin typeface="Times New Roman" pitchFamily="18" charset="0"/>
              </a:rPr>
              <a:t>INDIA</a:t>
            </a:r>
            <a:r>
              <a:rPr lang="it-IT" sz="3600" dirty="0" smtClean="0">
                <a:solidFill>
                  <a:srgbClr val="000000"/>
                </a:solidFill>
                <a:effectLst>
                  <a:outerShdw blurRad="38100" dist="38100" dir="2700000" algn="tl">
                    <a:srgbClr val="FFFFFF"/>
                  </a:outerShdw>
                </a:effectLst>
                <a:latin typeface="Times New Roman" pitchFamily="18" charset="0"/>
              </a:rPr>
              <a:t> : la prostituzione infantile è parte della società; qui si parla di </a:t>
            </a:r>
            <a:r>
              <a:rPr lang="it-IT" sz="3600" u="sng" dirty="0" smtClean="0">
                <a:solidFill>
                  <a:srgbClr val="000000"/>
                </a:solidFill>
                <a:effectLst>
                  <a:outerShdw blurRad="38100" dist="38100" dir="2700000" algn="tl">
                    <a:srgbClr val="FFFFFF"/>
                  </a:outerShdw>
                </a:effectLst>
                <a:latin typeface="Times New Roman" pitchFamily="18" charset="0"/>
              </a:rPr>
              <a:t>“</a:t>
            </a:r>
            <a:r>
              <a:rPr lang="it-IT" sz="3600" b="1" u="sng" dirty="0" smtClean="0">
                <a:solidFill>
                  <a:srgbClr val="000000"/>
                </a:solidFill>
                <a:effectLst>
                  <a:outerShdw blurRad="38100" dist="38100" dir="2700000" algn="tl">
                    <a:srgbClr val="FFFFFF"/>
                  </a:outerShdw>
                </a:effectLst>
                <a:latin typeface="Times New Roman" pitchFamily="18" charset="0"/>
              </a:rPr>
              <a:t>prostituzione nei</a:t>
            </a:r>
            <a:r>
              <a:rPr lang="it-IT" sz="3600" u="sng" dirty="0" smtClean="0">
                <a:solidFill>
                  <a:srgbClr val="000000"/>
                </a:solidFill>
                <a:effectLst>
                  <a:outerShdw blurRad="38100" dist="38100" dir="2700000" algn="tl">
                    <a:srgbClr val="FFFFFF"/>
                  </a:outerShdw>
                </a:effectLst>
                <a:latin typeface="Times New Roman" pitchFamily="18" charset="0"/>
              </a:rPr>
              <a:t> </a:t>
            </a:r>
            <a:r>
              <a:rPr lang="it-IT" sz="3600" b="1" u="sng" dirty="0" smtClean="0">
                <a:solidFill>
                  <a:srgbClr val="000000"/>
                </a:solidFill>
                <a:effectLst>
                  <a:outerShdw blurRad="38100" dist="38100" dir="2700000" algn="tl">
                    <a:srgbClr val="FFFFFF"/>
                  </a:outerShdw>
                </a:effectLst>
                <a:latin typeface="Times New Roman" pitchFamily="18" charset="0"/>
              </a:rPr>
              <a:t>templi”.</a:t>
            </a:r>
          </a:p>
          <a:p>
            <a:pPr eaLnBrk="1" hangingPunct="1">
              <a:lnSpc>
                <a:spcPct val="80000"/>
              </a:lnSpc>
              <a:defRPr/>
            </a:pPr>
            <a:r>
              <a:rPr lang="it-IT" sz="3600" b="1" dirty="0" smtClean="0">
                <a:solidFill>
                  <a:srgbClr val="003300"/>
                </a:solidFill>
                <a:latin typeface="Times New Roman" pitchFamily="18" charset="0"/>
              </a:rPr>
              <a:t>AFRICA</a:t>
            </a:r>
            <a:r>
              <a:rPr lang="it-IT" sz="3600" dirty="0" smtClean="0">
                <a:solidFill>
                  <a:srgbClr val="000000"/>
                </a:solidFill>
                <a:effectLst>
                  <a:outerShdw blurRad="38100" dist="38100" dir="2700000" algn="tl">
                    <a:srgbClr val="FFFFFF"/>
                  </a:outerShdw>
                </a:effectLst>
                <a:latin typeface="Times New Roman" pitchFamily="18" charset="0"/>
              </a:rPr>
              <a:t>: i bambini sottratti alle famiglie diventano oggetto di violenze e successivamente bambini-soldato. </a:t>
            </a:r>
          </a:p>
          <a:p>
            <a:pPr eaLnBrk="1" hangingPunct="1">
              <a:lnSpc>
                <a:spcPct val="80000"/>
              </a:lnSpc>
              <a:defRPr/>
            </a:pPr>
            <a:r>
              <a:rPr lang="it-IT" sz="3600" b="1" dirty="0" smtClean="0">
                <a:solidFill>
                  <a:srgbClr val="000000"/>
                </a:solidFill>
                <a:effectLst>
                  <a:outerShdw blurRad="38100" dist="38100" dir="2700000" algn="tl">
                    <a:srgbClr val="000000">
                      <a:alpha val="43137"/>
                    </a:srgbClr>
                  </a:outerShdw>
                </a:effectLst>
                <a:latin typeface="Times New Roman" pitchFamily="18" charset="0"/>
              </a:rPr>
              <a:t>COSTA </a:t>
            </a:r>
            <a:r>
              <a:rPr lang="it-IT" sz="3600" b="1" dirty="0" err="1" smtClean="0">
                <a:solidFill>
                  <a:srgbClr val="000000"/>
                </a:solidFill>
                <a:effectLst>
                  <a:outerShdw blurRad="38100" dist="38100" dir="2700000" algn="tl">
                    <a:srgbClr val="000000">
                      <a:alpha val="43137"/>
                    </a:srgbClr>
                  </a:outerShdw>
                </a:effectLst>
                <a:latin typeface="Times New Roman" pitchFamily="18" charset="0"/>
              </a:rPr>
              <a:t>D’AVORIO</a:t>
            </a:r>
            <a:r>
              <a:rPr lang="it-IT" sz="3600" b="1" dirty="0" smtClean="0">
                <a:solidFill>
                  <a:srgbClr val="000000"/>
                </a:solidFill>
                <a:effectLst>
                  <a:outerShdw blurRad="38100" dist="38100" dir="2700000" algn="tl">
                    <a:srgbClr val="000000">
                      <a:alpha val="43137"/>
                    </a:srgbClr>
                  </a:outerShdw>
                </a:effectLst>
                <a:latin typeface="Times New Roman" pitchFamily="18" charset="0"/>
              </a:rPr>
              <a:t> </a:t>
            </a:r>
            <a:r>
              <a:rPr lang="it-IT" sz="3600" dirty="0" smtClean="0">
                <a:solidFill>
                  <a:srgbClr val="000000"/>
                </a:solidFill>
                <a:effectLst>
                  <a:outerShdw blurRad="38100" dist="38100" dir="2700000" algn="tl">
                    <a:srgbClr val="FFFFFF"/>
                  </a:outerShdw>
                </a:effectLst>
                <a:latin typeface="Times New Roman" pitchFamily="18" charset="0"/>
              </a:rPr>
              <a:t>dove,  </a:t>
            </a:r>
            <a:r>
              <a:rPr lang="it-IT" sz="3600" b="1" u="sng" dirty="0" smtClean="0">
                <a:solidFill>
                  <a:srgbClr val="000000"/>
                </a:solidFill>
                <a:effectLst>
                  <a:outerShdw blurRad="38100" dist="38100" dir="2700000" algn="tl">
                    <a:srgbClr val="FFFFFF"/>
                  </a:outerShdw>
                </a:effectLst>
                <a:latin typeface="Times New Roman" pitchFamily="18" charset="0"/>
              </a:rPr>
              <a:t>per avere rapporti sessuali con una bambina bastano 0,46 centesimi di euro.</a:t>
            </a:r>
          </a:p>
          <a:p>
            <a:pPr eaLnBrk="1" hangingPunct="1">
              <a:lnSpc>
                <a:spcPct val="80000"/>
              </a:lnSpc>
              <a:defRPr/>
            </a:pPr>
            <a:r>
              <a:rPr lang="it-IT" sz="3600" b="1" dirty="0" smtClean="0">
                <a:solidFill>
                  <a:srgbClr val="003300"/>
                </a:solidFill>
                <a:latin typeface="Times New Roman" pitchFamily="18" charset="0"/>
              </a:rPr>
              <a:t>THAILANDIA</a:t>
            </a:r>
            <a:r>
              <a:rPr lang="it-IT" sz="3600" dirty="0" smtClean="0">
                <a:solidFill>
                  <a:srgbClr val="000000"/>
                </a:solidFill>
                <a:effectLst>
                  <a:outerShdw blurRad="38100" dist="38100" dir="2700000" algn="tl">
                    <a:srgbClr val="FFFFFF"/>
                  </a:outerShdw>
                </a:effectLst>
                <a:latin typeface="Times New Roman" pitchFamily="18" charset="0"/>
              </a:rPr>
              <a:t>: meta più ambita per il </a:t>
            </a:r>
            <a:r>
              <a:rPr lang="it-IT" sz="3600" b="1" u="sng" dirty="0" smtClean="0">
                <a:solidFill>
                  <a:srgbClr val="000000"/>
                </a:solidFill>
                <a:effectLst>
                  <a:outerShdw blurRad="38100" dist="38100" dir="2700000" algn="tl">
                    <a:srgbClr val="FFFFFF"/>
                  </a:outerShdw>
                </a:effectLst>
                <a:latin typeface="Times New Roman" pitchFamily="18" charset="0"/>
              </a:rPr>
              <a:t>turismo sessuale pedofilo.</a:t>
            </a:r>
          </a:p>
          <a:p>
            <a:pPr eaLnBrk="1" hangingPunct="1">
              <a:lnSpc>
                <a:spcPct val="80000"/>
              </a:lnSpc>
              <a:defRPr/>
            </a:pPr>
            <a:endParaRPr lang="it-IT" b="1" u="sng" dirty="0" smtClean="0">
              <a:solidFill>
                <a:srgbClr val="000000"/>
              </a:solidFill>
              <a:effectLst>
                <a:outerShdw blurRad="38100" dist="38100" dir="2700000" algn="tl">
                  <a:srgbClr val="FFFFFF"/>
                </a:outerShdw>
              </a:effectLst>
              <a:latin typeface="Times New Roman" pitchFamily="18" charset="0"/>
            </a:endParaRPr>
          </a:p>
          <a:p>
            <a:pPr eaLnBrk="1" hangingPunct="1">
              <a:lnSpc>
                <a:spcPct val="80000"/>
              </a:lnSpc>
              <a:defRPr/>
            </a:pPr>
            <a:endParaRPr lang="it-IT" b="1" u="sng" dirty="0" smtClean="0">
              <a:solidFill>
                <a:srgbClr val="000000"/>
              </a:solidFill>
              <a:effectLst>
                <a:outerShdw blurRad="38100" dist="38100" dir="2700000" algn="tl">
                  <a:srgbClr val="FFFFFF"/>
                </a:outerShdw>
              </a:effectLst>
              <a:latin typeface="Times New Roman" pitchFamily="18" charset="0"/>
            </a:endParaRPr>
          </a:p>
        </p:txBody>
      </p:sp>
      <p:sp>
        <p:nvSpPr>
          <p:cNvPr id="3" name="Segnaposto data 2"/>
          <p:cNvSpPr>
            <a:spLocks noGrp="1"/>
          </p:cNvSpPr>
          <p:nvPr>
            <p:ph type="dt" sz="quarter" idx="10"/>
          </p:nvPr>
        </p:nvSpPr>
        <p:spPr/>
        <p:txBody>
          <a:bodyPr/>
          <a:lstStyle/>
          <a:p>
            <a:pPr>
              <a:defRPr/>
            </a:pPr>
            <a:fld id="{235C3DE8-C863-4F4E-AA0E-38E0ABF8A09A}"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D8893AD2-F15C-4317-B91F-B9EAD61495F0}" type="slidenum">
              <a:rPr lang="it-IT" smtClean="0"/>
              <a:pPr>
                <a:defRPr/>
              </a:pPr>
              <a:t>31</a:t>
            </a:fld>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1000"/>
                                        <p:tgtEl>
                                          <p:spTgt spid="35843">
                                            <p:txEl>
                                              <p:pRg st="0" end="0"/>
                                            </p:txEl>
                                          </p:spTgt>
                                        </p:tgtEl>
                                      </p:cBhvr>
                                    </p:animEffect>
                                    <p:anim calcmode="lin" valueType="num">
                                      <p:cBhvr>
                                        <p:cTn id="8" dur="1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58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5843">
                                            <p:txEl>
                                              <p:pRg st="1" end="1"/>
                                            </p:txEl>
                                          </p:spTgt>
                                        </p:tgtEl>
                                        <p:attrNameLst>
                                          <p:attrName>style.visibility</p:attrName>
                                        </p:attrNameLst>
                                      </p:cBhvr>
                                      <p:to>
                                        <p:strVal val="visible"/>
                                      </p:to>
                                    </p:set>
                                    <p:animEffect transition="in" filter="fade">
                                      <p:cBhvr>
                                        <p:cTn id="14" dur="1000"/>
                                        <p:tgtEl>
                                          <p:spTgt spid="35843">
                                            <p:txEl>
                                              <p:pRg st="1" end="1"/>
                                            </p:txEl>
                                          </p:spTgt>
                                        </p:tgtEl>
                                      </p:cBhvr>
                                    </p:animEffect>
                                    <p:anim calcmode="lin" valueType="num">
                                      <p:cBhvr>
                                        <p:cTn id="15" dur="1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58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5843">
                                            <p:txEl>
                                              <p:pRg st="2" end="2"/>
                                            </p:txEl>
                                          </p:spTgt>
                                        </p:tgtEl>
                                        <p:attrNameLst>
                                          <p:attrName>style.visibility</p:attrName>
                                        </p:attrNameLst>
                                      </p:cBhvr>
                                      <p:to>
                                        <p:strVal val="visible"/>
                                      </p:to>
                                    </p:set>
                                    <p:animEffect transition="in" filter="fade">
                                      <p:cBhvr>
                                        <p:cTn id="21" dur="1000"/>
                                        <p:tgtEl>
                                          <p:spTgt spid="35843">
                                            <p:txEl>
                                              <p:pRg st="2" end="2"/>
                                            </p:txEl>
                                          </p:spTgt>
                                        </p:tgtEl>
                                      </p:cBhvr>
                                    </p:animEffect>
                                    <p:anim calcmode="lin" valueType="num">
                                      <p:cBhvr>
                                        <p:cTn id="22"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58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5843">
                                            <p:txEl>
                                              <p:pRg st="3" end="3"/>
                                            </p:txEl>
                                          </p:spTgt>
                                        </p:tgtEl>
                                        <p:attrNameLst>
                                          <p:attrName>style.visibility</p:attrName>
                                        </p:attrNameLst>
                                      </p:cBhvr>
                                      <p:to>
                                        <p:strVal val="visible"/>
                                      </p:to>
                                    </p:set>
                                    <p:animEffect transition="in" filter="fade">
                                      <p:cBhvr>
                                        <p:cTn id="28" dur="1000"/>
                                        <p:tgtEl>
                                          <p:spTgt spid="35843">
                                            <p:txEl>
                                              <p:pRg st="3" end="3"/>
                                            </p:txEl>
                                          </p:spTgt>
                                        </p:tgtEl>
                                      </p:cBhvr>
                                    </p:animEffect>
                                    <p:anim calcmode="lin" valueType="num">
                                      <p:cBhvr>
                                        <p:cTn id="29" dur="1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58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5843">
                                            <p:txEl>
                                              <p:pRg st="4" end="4"/>
                                            </p:txEl>
                                          </p:spTgt>
                                        </p:tgtEl>
                                        <p:attrNameLst>
                                          <p:attrName>style.visibility</p:attrName>
                                        </p:attrNameLst>
                                      </p:cBhvr>
                                      <p:to>
                                        <p:strVal val="visible"/>
                                      </p:to>
                                    </p:set>
                                    <p:animEffect transition="in" filter="fade">
                                      <p:cBhvr>
                                        <p:cTn id="35" dur="1000"/>
                                        <p:tgtEl>
                                          <p:spTgt spid="35843">
                                            <p:txEl>
                                              <p:pRg st="4" end="4"/>
                                            </p:txEl>
                                          </p:spTgt>
                                        </p:tgtEl>
                                      </p:cBhvr>
                                    </p:animEffect>
                                    <p:anim calcmode="lin" valueType="num">
                                      <p:cBhvr>
                                        <p:cTn id="36" dur="1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58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5843">
                                            <p:txEl>
                                              <p:pRg st="5" end="5"/>
                                            </p:txEl>
                                          </p:spTgt>
                                        </p:tgtEl>
                                        <p:attrNameLst>
                                          <p:attrName>style.visibility</p:attrName>
                                        </p:attrNameLst>
                                      </p:cBhvr>
                                      <p:to>
                                        <p:strVal val="visible"/>
                                      </p:to>
                                    </p:set>
                                    <p:animEffect transition="in" filter="fade">
                                      <p:cBhvr>
                                        <p:cTn id="42" dur="1000"/>
                                        <p:tgtEl>
                                          <p:spTgt spid="35843">
                                            <p:txEl>
                                              <p:pRg st="5" end="5"/>
                                            </p:txEl>
                                          </p:spTgt>
                                        </p:tgtEl>
                                      </p:cBhvr>
                                    </p:animEffect>
                                    <p:anim calcmode="lin" valueType="num">
                                      <p:cBhvr>
                                        <p:cTn id="43" dur="10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58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1116013" y="1628775"/>
            <a:ext cx="6985000" cy="3168650"/>
          </a:xfrm>
          <a:solidFill>
            <a:srgbClr val="FFFF00"/>
          </a:solidFill>
          <a:ln w="25400">
            <a:solidFill>
              <a:srgbClr val="FF0000"/>
            </a:solidFill>
          </a:ln>
        </p:spPr>
        <p:txBody>
          <a:bodyPr/>
          <a:lstStyle/>
          <a:p>
            <a:pPr eaLnBrk="1" hangingPunct="1">
              <a:defRPr/>
            </a:pPr>
            <a:r>
              <a:rPr lang="it-IT" sz="6600" dirty="0" smtClean="0">
                <a:solidFill>
                  <a:srgbClr val="000000"/>
                </a:solidFill>
                <a:effectLst>
                  <a:outerShdw blurRad="38100" dist="38100" dir="2700000" algn="tl">
                    <a:srgbClr val="FFFFFF"/>
                  </a:outerShdw>
                </a:effectLst>
                <a:latin typeface="Times New Roman" pitchFamily="18" charset="0"/>
              </a:rPr>
              <a:t>PROSTITUZIONE MINORILE IN ITALIA</a:t>
            </a:r>
          </a:p>
        </p:txBody>
      </p:sp>
      <p:sp>
        <p:nvSpPr>
          <p:cNvPr id="3" name="Segnaposto data 2"/>
          <p:cNvSpPr>
            <a:spLocks noGrp="1"/>
          </p:cNvSpPr>
          <p:nvPr>
            <p:ph type="dt" sz="quarter" idx="10"/>
          </p:nvPr>
        </p:nvSpPr>
        <p:spPr/>
        <p:txBody>
          <a:bodyPr/>
          <a:lstStyle/>
          <a:p>
            <a:pPr>
              <a:defRPr/>
            </a:pPr>
            <a:fld id="{ADBB8409-5FFB-486F-86CF-AF192D874678}"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300EA48A-C043-4ED3-87A7-27538854E0E1}" type="slidenum">
              <a:rPr lang="it-IT" smtClean="0"/>
              <a:pPr>
                <a:defRPr/>
              </a:pPr>
              <a:t>32</a:t>
            </a:fld>
            <a:endParaRPr lang="it-IT"/>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55650" y="404813"/>
            <a:ext cx="7632700" cy="1422400"/>
          </a:xfrm>
          <a:solidFill>
            <a:srgbClr val="FFFF00"/>
          </a:solidFill>
          <a:ln w="25400">
            <a:solidFill>
              <a:srgbClr val="FF0000"/>
            </a:solidFill>
          </a:ln>
        </p:spPr>
        <p:txBody>
          <a:bodyPr>
            <a:normAutofit fontScale="90000"/>
          </a:bodyPr>
          <a:lstStyle/>
          <a:p>
            <a:pPr algn="ctr" eaLnBrk="1" hangingPunct="1">
              <a:defRPr/>
            </a:pPr>
            <a:r>
              <a:rPr lang="it-IT" sz="4800" dirty="0" smtClean="0">
                <a:solidFill>
                  <a:srgbClr val="0070C0"/>
                </a:solidFill>
                <a:effectLst>
                  <a:outerShdw blurRad="38100" dist="38100" dir="2700000" algn="tl">
                    <a:srgbClr val="FFFFFF"/>
                  </a:outerShdw>
                </a:effectLst>
                <a:latin typeface="Times New Roman" pitchFamily="18" charset="0"/>
              </a:rPr>
              <a:t>Chi sono i</a:t>
            </a:r>
            <a:r>
              <a:rPr lang="it-IT" sz="4800" dirty="0" smtClean="0">
                <a:solidFill>
                  <a:srgbClr val="0070C0"/>
                </a:solidFill>
                <a:latin typeface="Times New Roman" pitchFamily="18" charset="0"/>
              </a:rPr>
              <a:t> MINORI </a:t>
            </a:r>
            <a:r>
              <a:rPr lang="it-IT" sz="4800" dirty="0" smtClean="0">
                <a:solidFill>
                  <a:srgbClr val="0070C0"/>
                </a:solidFill>
                <a:effectLst>
                  <a:outerShdw blurRad="38100" dist="38100" dir="2700000" algn="tl">
                    <a:srgbClr val="FFFFFF"/>
                  </a:outerShdw>
                </a:effectLst>
                <a:latin typeface="Times New Roman" pitchFamily="18" charset="0"/>
              </a:rPr>
              <a:t>vittime </a:t>
            </a:r>
            <a:br>
              <a:rPr lang="it-IT" sz="4800" dirty="0" smtClean="0">
                <a:solidFill>
                  <a:srgbClr val="0070C0"/>
                </a:solidFill>
                <a:effectLst>
                  <a:outerShdw blurRad="38100" dist="38100" dir="2700000" algn="tl">
                    <a:srgbClr val="FFFFFF"/>
                  </a:outerShdw>
                </a:effectLst>
                <a:latin typeface="Times New Roman" pitchFamily="18" charset="0"/>
              </a:rPr>
            </a:br>
            <a:r>
              <a:rPr lang="it-IT" sz="4800" dirty="0" smtClean="0">
                <a:solidFill>
                  <a:srgbClr val="0070C0"/>
                </a:solidFill>
                <a:effectLst>
                  <a:outerShdw blurRad="38100" dist="38100" dir="2700000" algn="tl">
                    <a:srgbClr val="FFFFFF"/>
                  </a:outerShdw>
                </a:effectLst>
                <a:latin typeface="Times New Roman" pitchFamily="18" charset="0"/>
              </a:rPr>
              <a:t>di </a:t>
            </a:r>
            <a:r>
              <a:rPr lang="it-IT" sz="5400" dirty="0" smtClean="0">
                <a:solidFill>
                  <a:srgbClr val="0070C0"/>
                </a:solidFill>
                <a:effectLst>
                  <a:outerShdw blurRad="38100" dist="38100" dir="2700000" algn="tl">
                    <a:srgbClr val="FFFFFF"/>
                  </a:outerShdw>
                </a:effectLst>
                <a:latin typeface="Times New Roman" pitchFamily="18" charset="0"/>
              </a:rPr>
              <a:t>abusi</a:t>
            </a:r>
            <a:r>
              <a:rPr lang="it-IT" sz="4800" dirty="0" smtClean="0">
                <a:solidFill>
                  <a:srgbClr val="0070C0"/>
                </a:solidFill>
                <a:effectLst>
                  <a:outerShdw blurRad="38100" dist="38100" dir="2700000" algn="tl">
                    <a:srgbClr val="FFFFFF"/>
                  </a:outerShdw>
                </a:effectLst>
                <a:latin typeface="Times New Roman" pitchFamily="18" charset="0"/>
              </a:rPr>
              <a:t>?</a:t>
            </a:r>
          </a:p>
        </p:txBody>
      </p:sp>
      <p:sp>
        <p:nvSpPr>
          <p:cNvPr id="39940" name="Rectangle 4"/>
          <p:cNvSpPr>
            <a:spLocks noGrp="1" noChangeArrowheads="1"/>
          </p:cNvSpPr>
          <p:nvPr>
            <p:ph type="body" sz="half" idx="1"/>
          </p:nvPr>
        </p:nvSpPr>
        <p:spPr>
          <a:xfrm>
            <a:off x="755650" y="3500438"/>
            <a:ext cx="3744913" cy="1584325"/>
          </a:xfrm>
          <a:solidFill>
            <a:srgbClr val="FFFF00"/>
          </a:solidFill>
          <a:ln w="25400">
            <a:solidFill>
              <a:srgbClr val="FF0000"/>
            </a:solidFill>
          </a:ln>
        </p:spPr>
        <p:txBody>
          <a:bodyPr/>
          <a:lstStyle/>
          <a:p>
            <a:pPr algn="ctr" eaLnBrk="1" hangingPunct="1">
              <a:buFont typeface="Wingdings" pitchFamily="2" charset="2"/>
              <a:buNone/>
              <a:defRPr/>
            </a:pPr>
            <a:r>
              <a:rPr lang="it-IT" sz="4800" dirty="0" smtClean="0">
                <a:solidFill>
                  <a:srgbClr val="000000"/>
                </a:solidFill>
                <a:effectLst>
                  <a:outerShdw blurRad="38100" dist="38100" dir="2700000" algn="tl">
                    <a:srgbClr val="FFFFFF"/>
                  </a:outerShdw>
                </a:effectLst>
                <a:latin typeface="Times New Roman" pitchFamily="18" charset="0"/>
              </a:rPr>
              <a:t>Bambini  </a:t>
            </a:r>
            <a:r>
              <a:rPr lang="it-IT" sz="4800" dirty="0" smtClean="0">
                <a:solidFill>
                  <a:srgbClr val="FF0000"/>
                </a:solidFill>
                <a:latin typeface="Times New Roman" pitchFamily="18" charset="0"/>
              </a:rPr>
              <a:t>STRANIERI</a:t>
            </a:r>
          </a:p>
        </p:txBody>
      </p:sp>
      <p:sp>
        <p:nvSpPr>
          <p:cNvPr id="39941" name="Rectangle 5"/>
          <p:cNvSpPr>
            <a:spLocks noGrp="1" noChangeArrowheads="1"/>
          </p:cNvSpPr>
          <p:nvPr>
            <p:ph type="body" sz="half" idx="2"/>
          </p:nvPr>
        </p:nvSpPr>
        <p:spPr>
          <a:xfrm>
            <a:off x="5076825" y="3500438"/>
            <a:ext cx="3311525" cy="1584325"/>
          </a:xfrm>
          <a:solidFill>
            <a:srgbClr val="FFFF00"/>
          </a:solidFill>
          <a:ln w="25400">
            <a:solidFill>
              <a:srgbClr val="FF0000"/>
            </a:solidFill>
          </a:ln>
        </p:spPr>
        <p:txBody>
          <a:bodyPr/>
          <a:lstStyle/>
          <a:p>
            <a:pPr algn="ctr" eaLnBrk="1" hangingPunct="1">
              <a:buFont typeface="Wingdings" pitchFamily="2" charset="2"/>
              <a:buNone/>
              <a:defRPr/>
            </a:pPr>
            <a:r>
              <a:rPr lang="it-IT" sz="4800" dirty="0" smtClean="0">
                <a:solidFill>
                  <a:srgbClr val="000000"/>
                </a:solidFill>
                <a:effectLst>
                  <a:outerShdw blurRad="38100" dist="38100" dir="2700000" algn="tl">
                    <a:srgbClr val="FFFFFF"/>
                  </a:outerShdw>
                </a:effectLst>
                <a:latin typeface="Times New Roman" pitchFamily="18" charset="0"/>
              </a:rPr>
              <a:t>Bambini </a:t>
            </a:r>
            <a:r>
              <a:rPr lang="it-IT" sz="4800" dirty="0" smtClean="0">
                <a:solidFill>
                  <a:srgbClr val="FF0000"/>
                </a:solidFill>
                <a:latin typeface="Times New Roman" pitchFamily="18" charset="0"/>
              </a:rPr>
              <a:t>ITALIANI</a:t>
            </a:r>
          </a:p>
        </p:txBody>
      </p:sp>
      <p:sp>
        <p:nvSpPr>
          <p:cNvPr id="7" name="Segnaposto data 6"/>
          <p:cNvSpPr>
            <a:spLocks noGrp="1"/>
          </p:cNvSpPr>
          <p:nvPr>
            <p:ph type="dt" sz="quarter" idx="10"/>
          </p:nvPr>
        </p:nvSpPr>
        <p:spPr/>
        <p:txBody>
          <a:bodyPr/>
          <a:lstStyle/>
          <a:p>
            <a:pPr>
              <a:defRPr/>
            </a:pPr>
            <a:fld id="{43A05E26-8F3D-4A08-9D0A-98C873AA104E}" type="datetime1">
              <a:rPr lang="it-IT"/>
              <a:pPr>
                <a:defRPr/>
              </a:pPr>
              <a:t>22/04/2020</a:t>
            </a:fld>
            <a:endParaRPr lang="it-IT"/>
          </a:p>
        </p:txBody>
      </p:sp>
      <p:sp>
        <p:nvSpPr>
          <p:cNvPr id="8" name="Segnaposto numero diapositiva 7"/>
          <p:cNvSpPr>
            <a:spLocks noGrp="1"/>
          </p:cNvSpPr>
          <p:nvPr>
            <p:ph type="sldNum" sz="quarter" idx="12"/>
          </p:nvPr>
        </p:nvSpPr>
        <p:spPr/>
        <p:txBody>
          <a:bodyPr/>
          <a:lstStyle/>
          <a:p>
            <a:pPr>
              <a:defRPr/>
            </a:pPr>
            <a:fld id="{628BD158-A7BF-425B-A1B0-E8ED49E8B27B}" type="slidenum">
              <a:rPr lang="it-IT" smtClean="0"/>
              <a:pPr>
                <a:defRPr/>
              </a:pPr>
              <a:t>33</a:t>
            </a:fld>
            <a:endParaRPr lang="it-IT"/>
          </a:p>
        </p:txBody>
      </p:sp>
      <p:sp>
        <p:nvSpPr>
          <p:cNvPr id="23559" name="Freccia in giù 8"/>
          <p:cNvSpPr>
            <a:spLocks noChangeArrowheads="1"/>
          </p:cNvSpPr>
          <p:nvPr/>
        </p:nvSpPr>
        <p:spPr bwMode="auto">
          <a:xfrm>
            <a:off x="2124075" y="1916113"/>
            <a:ext cx="863600" cy="1441450"/>
          </a:xfrm>
          <a:prstGeom prst="downArrow">
            <a:avLst>
              <a:gd name="adj1" fmla="val 50000"/>
              <a:gd name="adj2" fmla="val 50074"/>
            </a:avLst>
          </a:prstGeom>
          <a:solidFill>
            <a:srgbClr val="FFFF00"/>
          </a:solidFill>
          <a:ln w="19050" algn="ctr">
            <a:solidFill>
              <a:srgbClr val="FF0000"/>
            </a:solidFill>
            <a:round/>
            <a:headEnd/>
            <a:tailEnd/>
          </a:ln>
        </p:spPr>
        <p:txBody>
          <a:bodyPr/>
          <a:lstStyle/>
          <a:p>
            <a:endParaRPr lang="it-IT"/>
          </a:p>
        </p:txBody>
      </p:sp>
      <p:sp>
        <p:nvSpPr>
          <p:cNvPr id="23560" name="Freccia in giù 9"/>
          <p:cNvSpPr>
            <a:spLocks noChangeArrowheads="1"/>
          </p:cNvSpPr>
          <p:nvPr/>
        </p:nvSpPr>
        <p:spPr bwMode="auto">
          <a:xfrm>
            <a:off x="6227763" y="1916113"/>
            <a:ext cx="865187" cy="1441450"/>
          </a:xfrm>
          <a:prstGeom prst="downArrow">
            <a:avLst>
              <a:gd name="adj1" fmla="val 50000"/>
              <a:gd name="adj2" fmla="val 49982"/>
            </a:avLst>
          </a:prstGeom>
          <a:solidFill>
            <a:srgbClr val="FFFF00"/>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fade">
                                      <p:cBhvr>
                                        <p:cTn id="7" dur="1000"/>
                                        <p:tgtEl>
                                          <p:spTgt spid="23559"/>
                                        </p:tgtEl>
                                      </p:cBhvr>
                                    </p:animEffect>
                                    <p:anim calcmode="lin" valueType="num">
                                      <p:cBhvr>
                                        <p:cTn id="8" dur="1000" fill="hold"/>
                                        <p:tgtEl>
                                          <p:spTgt spid="23559"/>
                                        </p:tgtEl>
                                        <p:attrNameLst>
                                          <p:attrName>ppt_x</p:attrName>
                                        </p:attrNameLst>
                                      </p:cBhvr>
                                      <p:tavLst>
                                        <p:tav tm="0">
                                          <p:val>
                                            <p:strVal val="#ppt_x"/>
                                          </p:val>
                                        </p:tav>
                                        <p:tav tm="100000">
                                          <p:val>
                                            <p:strVal val="#ppt_x"/>
                                          </p:val>
                                        </p:tav>
                                      </p:tavLst>
                                    </p:anim>
                                    <p:anim calcmode="lin" valueType="num">
                                      <p:cBhvr>
                                        <p:cTn id="9" dur="1000" fill="hold"/>
                                        <p:tgtEl>
                                          <p:spTgt spid="2355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9940">
                                            <p:bg/>
                                          </p:spTgt>
                                        </p:tgtEl>
                                        <p:attrNameLst>
                                          <p:attrName>style.visibility</p:attrName>
                                        </p:attrNameLst>
                                      </p:cBhvr>
                                      <p:to>
                                        <p:strVal val="visible"/>
                                      </p:to>
                                    </p:set>
                                    <p:animEffect transition="in" filter="fade">
                                      <p:cBhvr>
                                        <p:cTn id="14" dur="1000"/>
                                        <p:tgtEl>
                                          <p:spTgt spid="39940">
                                            <p:bg/>
                                          </p:spTgt>
                                        </p:tgtEl>
                                      </p:cBhvr>
                                    </p:animEffect>
                                    <p:anim calcmode="lin" valueType="num">
                                      <p:cBhvr>
                                        <p:cTn id="15" dur="1000" fill="hold"/>
                                        <p:tgtEl>
                                          <p:spTgt spid="39940">
                                            <p:bg/>
                                          </p:spTgt>
                                        </p:tgtEl>
                                        <p:attrNameLst>
                                          <p:attrName>ppt_x</p:attrName>
                                        </p:attrNameLst>
                                      </p:cBhvr>
                                      <p:tavLst>
                                        <p:tav tm="0">
                                          <p:val>
                                            <p:strVal val="#ppt_x"/>
                                          </p:val>
                                        </p:tav>
                                        <p:tav tm="100000">
                                          <p:val>
                                            <p:strVal val="#ppt_x"/>
                                          </p:val>
                                        </p:tav>
                                      </p:tavLst>
                                    </p:anim>
                                    <p:anim calcmode="lin" valueType="num">
                                      <p:cBhvr>
                                        <p:cTn id="16" dur="1000" fill="hold"/>
                                        <p:tgtEl>
                                          <p:spTgt spid="39940">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9940">
                                            <p:txEl>
                                              <p:pRg st="0" end="0"/>
                                            </p:txEl>
                                          </p:spTgt>
                                        </p:tgtEl>
                                        <p:attrNameLst>
                                          <p:attrName>style.visibility</p:attrName>
                                        </p:attrNameLst>
                                      </p:cBhvr>
                                      <p:to>
                                        <p:strVal val="visible"/>
                                      </p:to>
                                    </p:set>
                                    <p:animEffect transition="in" filter="fade">
                                      <p:cBhvr>
                                        <p:cTn id="21" dur="1000"/>
                                        <p:tgtEl>
                                          <p:spTgt spid="39940">
                                            <p:txEl>
                                              <p:pRg st="0" end="0"/>
                                            </p:txEl>
                                          </p:spTgt>
                                        </p:tgtEl>
                                      </p:cBhvr>
                                    </p:animEffect>
                                    <p:anim calcmode="lin" valueType="num">
                                      <p:cBhvr>
                                        <p:cTn id="22" dur="1000" fill="hold"/>
                                        <p:tgtEl>
                                          <p:spTgt spid="39940">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994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3560"/>
                                        </p:tgtEl>
                                        <p:attrNameLst>
                                          <p:attrName>style.visibility</p:attrName>
                                        </p:attrNameLst>
                                      </p:cBhvr>
                                      <p:to>
                                        <p:strVal val="visible"/>
                                      </p:to>
                                    </p:set>
                                    <p:animEffect transition="in" filter="fade">
                                      <p:cBhvr>
                                        <p:cTn id="28" dur="1000"/>
                                        <p:tgtEl>
                                          <p:spTgt spid="23560"/>
                                        </p:tgtEl>
                                      </p:cBhvr>
                                    </p:animEffect>
                                    <p:anim calcmode="lin" valueType="num">
                                      <p:cBhvr>
                                        <p:cTn id="29" dur="1000" fill="hold"/>
                                        <p:tgtEl>
                                          <p:spTgt spid="23560"/>
                                        </p:tgtEl>
                                        <p:attrNameLst>
                                          <p:attrName>ppt_x</p:attrName>
                                        </p:attrNameLst>
                                      </p:cBhvr>
                                      <p:tavLst>
                                        <p:tav tm="0">
                                          <p:val>
                                            <p:strVal val="#ppt_x"/>
                                          </p:val>
                                        </p:tav>
                                        <p:tav tm="100000">
                                          <p:val>
                                            <p:strVal val="#ppt_x"/>
                                          </p:val>
                                        </p:tav>
                                      </p:tavLst>
                                    </p:anim>
                                    <p:anim calcmode="lin" valueType="num">
                                      <p:cBhvr>
                                        <p:cTn id="30" dur="1000" fill="hold"/>
                                        <p:tgtEl>
                                          <p:spTgt spid="2356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9941">
                                            <p:bg/>
                                          </p:spTgt>
                                        </p:tgtEl>
                                        <p:attrNameLst>
                                          <p:attrName>style.visibility</p:attrName>
                                        </p:attrNameLst>
                                      </p:cBhvr>
                                      <p:to>
                                        <p:strVal val="visible"/>
                                      </p:to>
                                    </p:set>
                                    <p:animEffect transition="in" filter="fade">
                                      <p:cBhvr>
                                        <p:cTn id="35" dur="1000"/>
                                        <p:tgtEl>
                                          <p:spTgt spid="39941">
                                            <p:bg/>
                                          </p:spTgt>
                                        </p:tgtEl>
                                      </p:cBhvr>
                                    </p:animEffect>
                                    <p:anim calcmode="lin" valueType="num">
                                      <p:cBhvr>
                                        <p:cTn id="36" dur="1000" fill="hold"/>
                                        <p:tgtEl>
                                          <p:spTgt spid="39941">
                                            <p:bg/>
                                          </p:spTgt>
                                        </p:tgtEl>
                                        <p:attrNameLst>
                                          <p:attrName>ppt_x</p:attrName>
                                        </p:attrNameLst>
                                      </p:cBhvr>
                                      <p:tavLst>
                                        <p:tav tm="0">
                                          <p:val>
                                            <p:strVal val="#ppt_x"/>
                                          </p:val>
                                        </p:tav>
                                        <p:tav tm="100000">
                                          <p:val>
                                            <p:strVal val="#ppt_x"/>
                                          </p:val>
                                        </p:tav>
                                      </p:tavLst>
                                    </p:anim>
                                    <p:anim calcmode="lin" valueType="num">
                                      <p:cBhvr>
                                        <p:cTn id="37" dur="1000" fill="hold"/>
                                        <p:tgtEl>
                                          <p:spTgt spid="39941">
                                            <p:bg/>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9941">
                                            <p:txEl>
                                              <p:pRg st="0" end="0"/>
                                            </p:txEl>
                                          </p:spTgt>
                                        </p:tgtEl>
                                        <p:attrNameLst>
                                          <p:attrName>style.visibility</p:attrName>
                                        </p:attrNameLst>
                                      </p:cBhvr>
                                      <p:to>
                                        <p:strVal val="visible"/>
                                      </p:to>
                                    </p:set>
                                    <p:animEffect transition="in" filter="fade">
                                      <p:cBhvr>
                                        <p:cTn id="42" dur="1000"/>
                                        <p:tgtEl>
                                          <p:spTgt spid="39941">
                                            <p:txEl>
                                              <p:pRg st="0" end="0"/>
                                            </p:txEl>
                                          </p:spTgt>
                                        </p:tgtEl>
                                      </p:cBhvr>
                                    </p:animEffect>
                                    <p:anim calcmode="lin" valueType="num">
                                      <p:cBhvr>
                                        <p:cTn id="43" dur="1000" fill="hold"/>
                                        <p:tgtEl>
                                          <p:spTgt spid="3994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3994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animBg="1"/>
      <p:bldP spid="39941" grpId="0" build="p" animBg="1"/>
      <p:bldP spid="23559" grpId="0" animBg="1"/>
      <p:bldP spid="23560"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27088" y="260350"/>
            <a:ext cx="7572375" cy="1008063"/>
          </a:xfrm>
          <a:solidFill>
            <a:srgbClr val="FFFF00"/>
          </a:solidFill>
          <a:ln w="25400">
            <a:solidFill>
              <a:srgbClr val="FF0000"/>
            </a:solidFill>
          </a:ln>
        </p:spPr>
        <p:txBody>
          <a:bodyPr/>
          <a:lstStyle/>
          <a:p>
            <a:pPr algn="ctr" eaLnBrk="1" hangingPunct="1">
              <a:defRPr/>
            </a:pPr>
            <a:r>
              <a:rPr lang="it-IT" sz="5400" dirty="0" smtClean="0">
                <a:solidFill>
                  <a:srgbClr val="00B0F0"/>
                </a:solidFill>
                <a:effectLst>
                  <a:outerShdw blurRad="38100" dist="38100" dir="2700000" algn="tl">
                    <a:srgbClr val="FFFFFF"/>
                  </a:outerShdw>
                </a:effectLst>
                <a:latin typeface="Times New Roman" pitchFamily="18" charset="0"/>
              </a:rPr>
              <a:t>Il bambino </a:t>
            </a:r>
            <a:r>
              <a:rPr lang="it-IT" sz="5400" dirty="0" smtClean="0">
                <a:solidFill>
                  <a:srgbClr val="00B0F0"/>
                </a:solidFill>
                <a:latin typeface="Times New Roman" pitchFamily="18" charset="0"/>
              </a:rPr>
              <a:t>STRANIERO</a:t>
            </a:r>
            <a:r>
              <a:rPr lang="it-IT" sz="5400" dirty="0" smtClean="0">
                <a:solidFill>
                  <a:srgbClr val="00B0F0"/>
                </a:solidFill>
                <a:effectLst>
                  <a:outerShdw blurRad="38100" dist="38100" dir="2700000" algn="tl">
                    <a:srgbClr val="FFFFFF"/>
                  </a:outerShdw>
                </a:effectLst>
                <a:latin typeface="Times New Roman" pitchFamily="18" charset="0"/>
              </a:rPr>
              <a:t>:</a:t>
            </a:r>
          </a:p>
        </p:txBody>
      </p:sp>
      <p:sp>
        <p:nvSpPr>
          <p:cNvPr id="41987" name="Rectangle 3"/>
          <p:cNvSpPr>
            <a:spLocks noGrp="1" noChangeArrowheads="1"/>
          </p:cNvSpPr>
          <p:nvPr>
            <p:ph type="body" idx="1"/>
          </p:nvPr>
        </p:nvSpPr>
        <p:spPr>
          <a:xfrm>
            <a:off x="468313" y="1700213"/>
            <a:ext cx="8229600" cy="4349750"/>
          </a:xfrm>
          <a:solidFill>
            <a:srgbClr val="FFFF00"/>
          </a:solidFill>
          <a:ln w="25400">
            <a:solidFill>
              <a:srgbClr val="FF0000"/>
            </a:solidFill>
          </a:ln>
        </p:spPr>
        <p:txBody>
          <a:bodyPr/>
          <a:lstStyle/>
          <a:p>
            <a:pPr eaLnBrk="1" hangingPunct="1">
              <a:defRPr/>
            </a:pPr>
            <a:r>
              <a:rPr lang="it-IT" sz="3600" dirty="0" smtClean="0">
                <a:solidFill>
                  <a:srgbClr val="000000"/>
                </a:solidFill>
                <a:effectLst>
                  <a:outerShdw blurRad="38100" dist="38100" dir="2700000" algn="tl">
                    <a:srgbClr val="FFFFFF"/>
                  </a:outerShdw>
                </a:effectLst>
                <a:latin typeface="Times New Roman" pitchFamily="18" charset="0"/>
              </a:rPr>
              <a:t>E’ condotto in Italia dalla </a:t>
            </a:r>
            <a:r>
              <a:rPr lang="it-IT" sz="3600" b="1" dirty="0" smtClean="0">
                <a:solidFill>
                  <a:srgbClr val="000000"/>
                </a:solidFill>
                <a:effectLst>
                  <a:outerShdw blurRad="38100" dist="38100" dir="2700000" algn="tl">
                    <a:srgbClr val="FFFFFF"/>
                  </a:outerShdw>
                </a:effectLst>
                <a:latin typeface="Times New Roman" pitchFamily="18" charset="0"/>
              </a:rPr>
              <a:t>criminalità</a:t>
            </a:r>
            <a:r>
              <a:rPr lang="it-IT" sz="3600" dirty="0" smtClean="0">
                <a:solidFill>
                  <a:srgbClr val="000000"/>
                </a:solidFill>
                <a:effectLst>
                  <a:outerShdw blurRad="38100" dist="38100" dir="2700000" algn="tl">
                    <a:srgbClr val="FFFFFF"/>
                  </a:outerShdw>
                </a:effectLst>
                <a:latin typeface="Times New Roman" pitchFamily="18" charset="0"/>
              </a:rPr>
              <a:t> </a:t>
            </a:r>
            <a:r>
              <a:rPr lang="it-IT" sz="3600" b="1" dirty="0" smtClean="0">
                <a:solidFill>
                  <a:srgbClr val="000000"/>
                </a:solidFill>
                <a:effectLst>
                  <a:outerShdw blurRad="38100" dist="38100" dir="2700000" algn="tl">
                    <a:srgbClr val="FFFFFF"/>
                  </a:outerShdw>
                </a:effectLst>
                <a:latin typeface="Times New Roman" pitchFamily="18" charset="0"/>
              </a:rPr>
              <a:t>organizzata;</a:t>
            </a:r>
          </a:p>
          <a:p>
            <a:pPr eaLnBrk="1" hangingPunct="1">
              <a:defRPr/>
            </a:pPr>
            <a:r>
              <a:rPr lang="it-IT" sz="3600" dirty="0" smtClean="0">
                <a:solidFill>
                  <a:srgbClr val="000000"/>
                </a:solidFill>
                <a:effectLst>
                  <a:outerShdw blurRad="38100" dist="38100" dir="2700000" algn="tl">
                    <a:srgbClr val="FFFFFF"/>
                  </a:outerShdw>
                </a:effectLst>
                <a:latin typeface="Times New Roman" pitchFamily="18" charset="0"/>
              </a:rPr>
              <a:t>Ha difficoltà ad accedere a programmi di </a:t>
            </a:r>
            <a:r>
              <a:rPr lang="it-IT" sz="3600" b="1" dirty="0" smtClean="0">
                <a:solidFill>
                  <a:srgbClr val="000000"/>
                </a:solidFill>
                <a:effectLst>
                  <a:outerShdw blurRad="38100" dist="38100" dir="2700000" algn="tl">
                    <a:srgbClr val="FFFFFF"/>
                  </a:outerShdw>
                </a:effectLst>
                <a:latin typeface="Times New Roman" pitchFamily="18" charset="0"/>
              </a:rPr>
              <a:t>integrazione;</a:t>
            </a:r>
          </a:p>
          <a:p>
            <a:pPr eaLnBrk="1" hangingPunct="1">
              <a:defRPr/>
            </a:pPr>
            <a:r>
              <a:rPr lang="it-IT" sz="3600" dirty="0" smtClean="0">
                <a:solidFill>
                  <a:srgbClr val="000000"/>
                </a:solidFill>
                <a:effectLst>
                  <a:outerShdw blurRad="38100" dist="38100" dir="2700000" algn="tl">
                    <a:srgbClr val="FFFFFF"/>
                  </a:outerShdw>
                </a:effectLst>
                <a:latin typeface="Times New Roman" pitchFamily="18" charset="0"/>
              </a:rPr>
              <a:t>Vive una condizione di </a:t>
            </a:r>
            <a:r>
              <a:rPr lang="it-IT" sz="3600" b="1" dirty="0" smtClean="0">
                <a:solidFill>
                  <a:srgbClr val="000000"/>
                </a:solidFill>
                <a:effectLst>
                  <a:outerShdw blurRad="38100" dist="38100" dir="2700000" algn="tl">
                    <a:srgbClr val="FFFFFF"/>
                  </a:outerShdw>
                </a:effectLst>
                <a:latin typeface="Times New Roman" pitchFamily="18" charset="0"/>
              </a:rPr>
              <a:t>solitudine</a:t>
            </a:r>
            <a:r>
              <a:rPr lang="it-IT" sz="3600" dirty="0" smtClean="0">
                <a:solidFill>
                  <a:srgbClr val="000000"/>
                </a:solidFill>
                <a:effectLst>
                  <a:outerShdw blurRad="38100" dist="38100" dir="2700000" algn="tl">
                    <a:srgbClr val="FFFFFF"/>
                  </a:outerShdw>
                </a:effectLst>
                <a:latin typeface="Times New Roman" pitchFamily="18" charset="0"/>
              </a:rPr>
              <a:t> e </a:t>
            </a:r>
            <a:r>
              <a:rPr lang="it-IT" sz="3600" b="1" dirty="0" smtClean="0">
                <a:solidFill>
                  <a:srgbClr val="000000"/>
                </a:solidFill>
                <a:effectLst>
                  <a:outerShdw blurRad="38100" dist="38100" dir="2700000" algn="tl">
                    <a:srgbClr val="FFFFFF"/>
                  </a:outerShdw>
                </a:effectLst>
                <a:latin typeface="Times New Roman" pitchFamily="18" charset="0"/>
              </a:rPr>
              <a:t>debolezza;</a:t>
            </a:r>
          </a:p>
          <a:p>
            <a:pPr eaLnBrk="1" hangingPunct="1">
              <a:defRPr/>
            </a:pPr>
            <a:r>
              <a:rPr lang="it-IT" sz="3600" b="1" dirty="0" smtClean="0">
                <a:solidFill>
                  <a:srgbClr val="000000"/>
                </a:solidFill>
                <a:effectLst>
                  <a:outerShdw blurRad="38100" dist="38100" dir="2700000" algn="tl">
                    <a:srgbClr val="FFFFFF"/>
                  </a:outerShdw>
                </a:effectLst>
                <a:latin typeface="Times New Roman" pitchFamily="18" charset="0"/>
              </a:rPr>
              <a:t>Ha scarsa tutela sociale</a:t>
            </a:r>
            <a:r>
              <a:rPr lang="it-IT" sz="3600" dirty="0" smtClean="0">
                <a:solidFill>
                  <a:srgbClr val="000000"/>
                </a:solidFill>
                <a:effectLst>
                  <a:outerShdw blurRad="38100" dist="38100" dir="2700000" algn="tl">
                    <a:srgbClr val="FFFFFF"/>
                  </a:outerShdw>
                </a:effectLst>
                <a:latin typeface="Times New Roman" pitchFamily="18" charset="0"/>
              </a:rPr>
              <a:t>.</a:t>
            </a:r>
          </a:p>
          <a:p>
            <a:pPr eaLnBrk="1" hangingPunct="1">
              <a:buFont typeface="Wingdings" pitchFamily="2" charset="2"/>
              <a:buNone/>
              <a:defRPr/>
            </a:pPr>
            <a:endParaRPr lang="it-IT" sz="3600" dirty="0" smtClean="0">
              <a:solidFill>
                <a:srgbClr val="000000"/>
              </a:solidFill>
              <a:effectLst>
                <a:outerShdw blurRad="38100" dist="38100" dir="2700000" algn="tl">
                  <a:srgbClr val="FFFFFF"/>
                </a:outerShdw>
              </a:effectLst>
              <a:latin typeface="Times New Roman" pitchFamily="18" charset="0"/>
            </a:endParaRPr>
          </a:p>
        </p:txBody>
      </p:sp>
      <p:sp>
        <p:nvSpPr>
          <p:cNvPr id="4" name="Segnaposto data 3"/>
          <p:cNvSpPr>
            <a:spLocks noGrp="1"/>
          </p:cNvSpPr>
          <p:nvPr>
            <p:ph type="dt" sz="quarter" idx="10"/>
          </p:nvPr>
        </p:nvSpPr>
        <p:spPr/>
        <p:txBody>
          <a:bodyPr/>
          <a:lstStyle/>
          <a:p>
            <a:pPr>
              <a:defRPr/>
            </a:pPr>
            <a:fld id="{A60DED79-2695-422E-B584-6D5DC931A763}" type="datetime1">
              <a:rPr lang="it-IT"/>
              <a:pPr>
                <a:defRPr/>
              </a:pPr>
              <a:t>22/04/2020</a:t>
            </a:fld>
            <a:endParaRPr lang="it-IT"/>
          </a:p>
        </p:txBody>
      </p:sp>
      <p:sp>
        <p:nvSpPr>
          <p:cNvPr id="5" name="Segnaposto numero diapositiva 4"/>
          <p:cNvSpPr>
            <a:spLocks noGrp="1"/>
          </p:cNvSpPr>
          <p:nvPr>
            <p:ph type="sldNum" sz="quarter" idx="12"/>
          </p:nvPr>
        </p:nvSpPr>
        <p:spPr/>
        <p:txBody>
          <a:bodyPr/>
          <a:lstStyle/>
          <a:p>
            <a:pPr>
              <a:defRPr/>
            </a:pPr>
            <a:fld id="{BF72BDDB-D8B8-4B8A-B2E6-0C05815F9F11}" type="slidenum">
              <a:rPr lang="it-IT" smtClean="0"/>
              <a:pPr>
                <a:defRPr/>
              </a:pPr>
              <a:t>34</a:t>
            </a:fld>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anim calcmode="lin" valueType="num">
                                      <p:cBhvr>
                                        <p:cTn id="8"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Effect transition="in" filter="fade">
                                      <p:cBhvr>
                                        <p:cTn id="14" dur="1000"/>
                                        <p:tgtEl>
                                          <p:spTgt spid="41987">
                                            <p:txEl>
                                              <p:pRg st="1" end="1"/>
                                            </p:txEl>
                                          </p:spTgt>
                                        </p:tgtEl>
                                      </p:cBhvr>
                                    </p:animEffect>
                                    <p:anim calcmode="lin" valueType="num">
                                      <p:cBhvr>
                                        <p:cTn id="15" dur="1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Effect transition="in" filter="fade">
                                      <p:cBhvr>
                                        <p:cTn id="21" dur="1000"/>
                                        <p:tgtEl>
                                          <p:spTgt spid="41987">
                                            <p:txEl>
                                              <p:pRg st="2" end="2"/>
                                            </p:txEl>
                                          </p:spTgt>
                                        </p:tgtEl>
                                      </p:cBhvr>
                                    </p:animEffect>
                                    <p:anim calcmode="lin" valueType="num">
                                      <p:cBhvr>
                                        <p:cTn id="22" dur="1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9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1987">
                                            <p:txEl>
                                              <p:pRg st="3" end="3"/>
                                            </p:txEl>
                                          </p:spTgt>
                                        </p:tgtEl>
                                        <p:attrNameLst>
                                          <p:attrName>style.visibility</p:attrName>
                                        </p:attrNameLst>
                                      </p:cBhvr>
                                      <p:to>
                                        <p:strVal val="visible"/>
                                      </p:to>
                                    </p:set>
                                    <p:animEffect transition="in" filter="fade">
                                      <p:cBhvr>
                                        <p:cTn id="28" dur="1000"/>
                                        <p:tgtEl>
                                          <p:spTgt spid="41987">
                                            <p:txEl>
                                              <p:pRg st="3" end="3"/>
                                            </p:txEl>
                                          </p:spTgt>
                                        </p:tgtEl>
                                      </p:cBhvr>
                                    </p:animEffect>
                                    <p:anim calcmode="lin" valueType="num">
                                      <p:cBhvr>
                                        <p:cTn id="29" dur="10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9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27088" y="260350"/>
            <a:ext cx="7572375" cy="1008063"/>
          </a:xfrm>
          <a:solidFill>
            <a:srgbClr val="FFFF00"/>
          </a:solidFill>
          <a:ln w="25400">
            <a:solidFill>
              <a:srgbClr val="FF0000"/>
            </a:solidFill>
          </a:ln>
        </p:spPr>
        <p:txBody>
          <a:bodyPr/>
          <a:lstStyle/>
          <a:p>
            <a:pPr algn="ctr" eaLnBrk="1" hangingPunct="1">
              <a:defRPr/>
            </a:pPr>
            <a:r>
              <a:rPr lang="it-IT" sz="5400" dirty="0" smtClean="0">
                <a:solidFill>
                  <a:srgbClr val="0070C0"/>
                </a:solidFill>
                <a:effectLst>
                  <a:outerShdw blurRad="38100" dist="38100" dir="2700000" algn="tl">
                    <a:srgbClr val="FFFFFF"/>
                  </a:outerShdw>
                </a:effectLst>
                <a:latin typeface="Times New Roman" pitchFamily="18" charset="0"/>
              </a:rPr>
              <a:t>Il bambino </a:t>
            </a:r>
            <a:r>
              <a:rPr lang="it-IT" sz="5400" dirty="0" smtClean="0">
                <a:solidFill>
                  <a:srgbClr val="0070C0"/>
                </a:solidFill>
                <a:latin typeface="Times New Roman" pitchFamily="18" charset="0"/>
              </a:rPr>
              <a:t>STRANIERO</a:t>
            </a:r>
            <a:r>
              <a:rPr lang="it-IT" sz="5400" dirty="0" smtClean="0">
                <a:solidFill>
                  <a:srgbClr val="0070C0"/>
                </a:solidFill>
                <a:effectLst>
                  <a:outerShdw blurRad="38100" dist="38100" dir="2700000" algn="tl">
                    <a:srgbClr val="FFFFFF"/>
                  </a:outerShdw>
                </a:effectLst>
                <a:latin typeface="Times New Roman" pitchFamily="18" charset="0"/>
              </a:rPr>
              <a:t>:</a:t>
            </a:r>
          </a:p>
        </p:txBody>
      </p:sp>
      <p:sp>
        <p:nvSpPr>
          <p:cNvPr id="41987" name="Rectangle 3"/>
          <p:cNvSpPr>
            <a:spLocks noGrp="1" noChangeArrowheads="1"/>
          </p:cNvSpPr>
          <p:nvPr>
            <p:ph type="body" idx="1"/>
          </p:nvPr>
        </p:nvSpPr>
        <p:spPr>
          <a:xfrm>
            <a:off x="468313" y="1700213"/>
            <a:ext cx="8229600" cy="2160587"/>
          </a:xfrm>
          <a:solidFill>
            <a:srgbClr val="FFFF00"/>
          </a:solidFill>
          <a:ln w="25400">
            <a:solidFill>
              <a:srgbClr val="FF0000"/>
            </a:solidFill>
          </a:ln>
        </p:spPr>
        <p:txBody>
          <a:bodyPr/>
          <a:lstStyle/>
          <a:p>
            <a:pPr eaLnBrk="1" hangingPunct="1">
              <a:defRPr/>
            </a:pPr>
            <a:r>
              <a:rPr lang="it-IT" dirty="0" smtClean="0">
                <a:solidFill>
                  <a:srgbClr val="000000"/>
                </a:solidFill>
                <a:effectLst>
                  <a:outerShdw blurRad="38100" dist="38100" dir="2700000" algn="tl">
                    <a:srgbClr val="FFFFFF"/>
                  </a:outerShdw>
                </a:effectLst>
                <a:latin typeface="Times New Roman" pitchFamily="18" charset="0"/>
              </a:rPr>
              <a:t>Costretto a prostituirsi </a:t>
            </a:r>
            <a:r>
              <a:rPr lang="it-IT" b="1" dirty="0" smtClean="0">
                <a:solidFill>
                  <a:srgbClr val="000000"/>
                </a:solidFill>
                <a:effectLst>
                  <a:outerShdw blurRad="38100" dist="38100" dir="2700000" algn="tl">
                    <a:srgbClr val="FFFFFF"/>
                  </a:outerShdw>
                </a:effectLst>
                <a:latin typeface="Times New Roman" pitchFamily="18" charset="0"/>
              </a:rPr>
              <a:t>per strada</a:t>
            </a:r>
            <a:r>
              <a:rPr lang="it-IT" dirty="0" smtClean="0">
                <a:solidFill>
                  <a:srgbClr val="000000"/>
                </a:solidFill>
                <a:effectLst>
                  <a:outerShdw blurRad="38100" dist="38100" dir="2700000" algn="tl">
                    <a:srgbClr val="FFFFFF"/>
                  </a:outerShdw>
                </a:effectLst>
                <a:latin typeface="Times New Roman" pitchFamily="18" charset="0"/>
              </a:rPr>
              <a:t>, all’interno di </a:t>
            </a:r>
            <a:r>
              <a:rPr lang="it-IT" b="1" dirty="0" smtClean="0">
                <a:solidFill>
                  <a:srgbClr val="000000"/>
                </a:solidFill>
                <a:effectLst>
                  <a:outerShdw blurRad="38100" dist="38100" dir="2700000" algn="tl">
                    <a:srgbClr val="FFFFFF"/>
                  </a:outerShdw>
                </a:effectLst>
                <a:latin typeface="Times New Roman" pitchFamily="18" charset="0"/>
              </a:rPr>
              <a:t>appartamenti, club privati e alberghi</a:t>
            </a:r>
            <a:r>
              <a:rPr lang="it-IT" dirty="0" smtClean="0">
                <a:solidFill>
                  <a:srgbClr val="000000"/>
                </a:solidFill>
                <a:effectLst>
                  <a:outerShdw blurRad="38100" dist="38100" dir="2700000" algn="tl">
                    <a:srgbClr val="FFFFFF"/>
                  </a:outerShdw>
                </a:effectLst>
                <a:latin typeface="Times New Roman" pitchFamily="18" charset="0"/>
              </a:rPr>
              <a:t>;</a:t>
            </a:r>
          </a:p>
          <a:p>
            <a:pPr eaLnBrk="1" hangingPunct="1">
              <a:defRPr/>
            </a:pPr>
            <a:r>
              <a:rPr lang="it-IT" dirty="0" smtClean="0">
                <a:solidFill>
                  <a:srgbClr val="000000"/>
                </a:solidFill>
                <a:effectLst>
                  <a:outerShdw blurRad="38100" dist="38100" dir="2700000" algn="tl">
                    <a:srgbClr val="FFFFFF"/>
                  </a:outerShdw>
                </a:effectLst>
                <a:latin typeface="Times New Roman" pitchFamily="18" charset="0"/>
              </a:rPr>
              <a:t>Non ha una dimora stabile, si </a:t>
            </a:r>
            <a:r>
              <a:rPr lang="it-IT" b="1" dirty="0" smtClean="0">
                <a:solidFill>
                  <a:srgbClr val="000000"/>
                </a:solidFill>
                <a:effectLst>
                  <a:outerShdw blurRad="38100" dist="38100" dir="2700000" algn="tl">
                    <a:srgbClr val="FFFFFF"/>
                  </a:outerShdw>
                </a:effectLst>
                <a:latin typeface="Times New Roman" pitchFamily="18" charset="0"/>
              </a:rPr>
              <a:t>sposta per</a:t>
            </a:r>
            <a:r>
              <a:rPr lang="it-IT" dirty="0" smtClean="0">
                <a:solidFill>
                  <a:srgbClr val="000000"/>
                </a:solidFill>
                <a:effectLst>
                  <a:outerShdw blurRad="38100" dist="38100" dir="2700000" algn="tl">
                    <a:srgbClr val="FFFFFF"/>
                  </a:outerShdw>
                </a:effectLst>
                <a:latin typeface="Times New Roman" pitchFamily="18" charset="0"/>
              </a:rPr>
              <a:t> </a:t>
            </a:r>
            <a:r>
              <a:rPr lang="it-IT" b="1" dirty="0" smtClean="0">
                <a:solidFill>
                  <a:srgbClr val="000000"/>
                </a:solidFill>
                <a:effectLst>
                  <a:outerShdw blurRad="38100" dist="38100" dir="2700000" algn="tl">
                    <a:srgbClr val="FFFFFF"/>
                  </a:outerShdw>
                </a:effectLst>
                <a:latin typeface="Times New Roman" pitchFamily="18" charset="0"/>
              </a:rPr>
              <a:t>l’Italia</a:t>
            </a:r>
            <a:r>
              <a:rPr lang="it-IT" dirty="0" smtClean="0">
                <a:solidFill>
                  <a:srgbClr val="000000"/>
                </a:solidFill>
                <a:effectLst>
                  <a:outerShdw blurRad="38100" dist="38100" dir="2700000" algn="tl">
                    <a:srgbClr val="FFFFFF"/>
                  </a:outerShdw>
                </a:effectLst>
                <a:latin typeface="Times New Roman" pitchFamily="18" charset="0"/>
              </a:rPr>
              <a:t> ogni 2-3 settimane</a:t>
            </a:r>
            <a:r>
              <a:rPr lang="it-IT" sz="3600" dirty="0" smtClean="0">
                <a:solidFill>
                  <a:srgbClr val="000000"/>
                </a:solidFill>
                <a:effectLst>
                  <a:outerShdw blurRad="38100" dist="38100" dir="2700000" algn="tl">
                    <a:srgbClr val="FFFFFF"/>
                  </a:outerShdw>
                </a:effectLst>
                <a:latin typeface="Times New Roman" pitchFamily="18" charset="0"/>
              </a:rPr>
              <a:t>.</a:t>
            </a:r>
          </a:p>
          <a:p>
            <a:pPr eaLnBrk="1" hangingPunct="1">
              <a:buFont typeface="Wingdings" pitchFamily="2" charset="2"/>
              <a:buNone/>
              <a:defRPr/>
            </a:pPr>
            <a:endParaRPr lang="it-IT" sz="3600" dirty="0" smtClean="0">
              <a:solidFill>
                <a:srgbClr val="000000"/>
              </a:solidFill>
              <a:effectLst>
                <a:outerShdw blurRad="38100" dist="38100" dir="2700000" algn="tl">
                  <a:srgbClr val="FFFFFF"/>
                </a:outerShdw>
              </a:effectLst>
              <a:latin typeface="Times New Roman" pitchFamily="18" charset="0"/>
            </a:endParaRPr>
          </a:p>
        </p:txBody>
      </p:sp>
      <p:sp>
        <p:nvSpPr>
          <p:cNvPr id="4" name="Segnaposto data 3"/>
          <p:cNvSpPr>
            <a:spLocks noGrp="1"/>
          </p:cNvSpPr>
          <p:nvPr>
            <p:ph type="dt" sz="quarter" idx="10"/>
          </p:nvPr>
        </p:nvSpPr>
        <p:spPr/>
        <p:txBody>
          <a:bodyPr/>
          <a:lstStyle/>
          <a:p>
            <a:pPr>
              <a:defRPr/>
            </a:pPr>
            <a:fld id="{A60DED79-2695-422E-B584-6D5DC931A763}" type="datetime1">
              <a:rPr lang="it-IT"/>
              <a:pPr>
                <a:defRPr/>
              </a:pPr>
              <a:t>22/04/2020</a:t>
            </a:fld>
            <a:endParaRPr lang="it-IT"/>
          </a:p>
        </p:txBody>
      </p:sp>
      <p:sp>
        <p:nvSpPr>
          <p:cNvPr id="5" name="Segnaposto numero diapositiva 4"/>
          <p:cNvSpPr>
            <a:spLocks noGrp="1"/>
          </p:cNvSpPr>
          <p:nvPr>
            <p:ph type="sldNum" sz="quarter" idx="12"/>
          </p:nvPr>
        </p:nvSpPr>
        <p:spPr/>
        <p:txBody>
          <a:bodyPr/>
          <a:lstStyle/>
          <a:p>
            <a:pPr>
              <a:defRPr/>
            </a:pPr>
            <a:fld id="{AAA3E3F0-E0C3-4D4E-8F35-DBB1F5EE8A46}" type="slidenum">
              <a:rPr lang="it-IT" smtClean="0"/>
              <a:pPr>
                <a:defRPr/>
              </a:pPr>
              <a:t>35</a:t>
            </a:fld>
            <a:endParaRPr lang="it-IT"/>
          </a:p>
        </p:txBody>
      </p:sp>
      <p:pic>
        <p:nvPicPr>
          <p:cNvPr id="25606" name="Picture 2" descr="C:\Users\Master\Desktop\Raccolta foto\foto PPT\Sfruttamento\min9.jpg"/>
          <p:cNvPicPr>
            <a:picLocks noChangeAspect="1" noChangeArrowheads="1"/>
          </p:cNvPicPr>
          <p:nvPr/>
        </p:nvPicPr>
        <p:blipFill>
          <a:blip r:embed="rId2" cstate="print"/>
          <a:srcRect/>
          <a:stretch>
            <a:fillRect/>
          </a:stretch>
        </p:blipFill>
        <p:spPr bwMode="auto">
          <a:xfrm>
            <a:off x="1979613" y="4076700"/>
            <a:ext cx="5319712" cy="2160588"/>
          </a:xfrm>
          <a:prstGeom prst="rect">
            <a:avLst/>
          </a:prstGeom>
          <a:noFill/>
          <a:ln w="25400">
            <a:solidFill>
              <a:srgbClr val="FF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5606"/>
                                        </p:tgtEl>
                                        <p:attrNameLst>
                                          <p:attrName>style.visibility</p:attrName>
                                        </p:attrNameLst>
                                      </p:cBhvr>
                                      <p:to>
                                        <p:strVal val="visible"/>
                                      </p:to>
                                    </p:set>
                                    <p:animEffect transition="in" filter="wheel(4)">
                                      <p:cBhvr>
                                        <p:cTn id="7" dur="2000"/>
                                        <p:tgtEl>
                                          <p:spTgt spid="2560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fade">
                                      <p:cBhvr>
                                        <p:cTn id="12" dur="1000"/>
                                        <p:tgtEl>
                                          <p:spTgt spid="41987">
                                            <p:txEl>
                                              <p:pRg st="0" end="0"/>
                                            </p:txEl>
                                          </p:spTgt>
                                        </p:tgtEl>
                                      </p:cBhvr>
                                    </p:animEffect>
                                    <p:anim calcmode="lin" valueType="num">
                                      <p:cBhvr>
                                        <p:cTn id="13"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Effect transition="in" filter="fade">
                                      <p:cBhvr>
                                        <p:cTn id="19" dur="1000"/>
                                        <p:tgtEl>
                                          <p:spTgt spid="41987">
                                            <p:txEl>
                                              <p:pRg st="1" end="1"/>
                                            </p:txEl>
                                          </p:spTgt>
                                        </p:tgtEl>
                                      </p:cBhvr>
                                    </p:animEffect>
                                    <p:anim calcmode="lin" valueType="num">
                                      <p:cBhvr>
                                        <p:cTn id="20" dur="1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198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971550" y="260350"/>
            <a:ext cx="7200900" cy="990600"/>
          </a:xfrm>
          <a:solidFill>
            <a:srgbClr val="FFFF00"/>
          </a:solidFill>
          <a:ln w="25400">
            <a:solidFill>
              <a:srgbClr val="FF0000"/>
            </a:solidFill>
          </a:ln>
        </p:spPr>
        <p:txBody>
          <a:bodyPr/>
          <a:lstStyle/>
          <a:p>
            <a:pPr algn="ctr" eaLnBrk="1" hangingPunct="1">
              <a:defRPr/>
            </a:pPr>
            <a:r>
              <a:rPr lang="it-IT" sz="5400" dirty="0" smtClean="0">
                <a:solidFill>
                  <a:srgbClr val="0070C0"/>
                </a:solidFill>
                <a:effectLst>
                  <a:outerShdw blurRad="38100" dist="38100" dir="2700000" algn="tl">
                    <a:srgbClr val="FFFFFF"/>
                  </a:outerShdw>
                </a:effectLst>
                <a:latin typeface="Times New Roman" pitchFamily="18" charset="0"/>
              </a:rPr>
              <a:t>Il bambino</a:t>
            </a:r>
            <a:r>
              <a:rPr lang="it-IT" sz="5400" dirty="0" smtClean="0">
                <a:solidFill>
                  <a:srgbClr val="0070C0"/>
                </a:solidFill>
                <a:latin typeface="Times New Roman" pitchFamily="18" charset="0"/>
              </a:rPr>
              <a:t> ITALIANO:</a:t>
            </a:r>
          </a:p>
        </p:txBody>
      </p:sp>
      <p:sp>
        <p:nvSpPr>
          <p:cNvPr id="44035" name="Rectangle 3"/>
          <p:cNvSpPr>
            <a:spLocks noGrp="1" noChangeArrowheads="1"/>
          </p:cNvSpPr>
          <p:nvPr>
            <p:ph type="body" idx="1"/>
          </p:nvPr>
        </p:nvSpPr>
        <p:spPr>
          <a:xfrm>
            <a:off x="468313" y="1700213"/>
            <a:ext cx="8229600" cy="4278312"/>
          </a:xfrm>
          <a:solidFill>
            <a:srgbClr val="FFFF00"/>
          </a:solidFill>
          <a:ln w="25400">
            <a:solidFill>
              <a:srgbClr val="FF0000"/>
            </a:solidFill>
          </a:ln>
        </p:spPr>
        <p:txBody>
          <a:bodyPr/>
          <a:lstStyle/>
          <a:p>
            <a:pPr eaLnBrk="1" hangingPunct="1">
              <a:lnSpc>
                <a:spcPct val="90000"/>
              </a:lnSpc>
              <a:defRPr/>
            </a:pPr>
            <a:r>
              <a:rPr lang="it-IT" sz="3600" dirty="0" smtClean="0">
                <a:solidFill>
                  <a:srgbClr val="000000"/>
                </a:solidFill>
                <a:effectLst>
                  <a:outerShdw blurRad="38100" dist="38100" dir="2700000" algn="tl">
                    <a:srgbClr val="FFFFFF"/>
                  </a:outerShdw>
                </a:effectLst>
                <a:latin typeface="Times New Roman" pitchFamily="18" charset="0"/>
              </a:rPr>
              <a:t>Quasi sempre, proviene da famiglie in condizioni sociali, economiche e culturali fortemente </a:t>
            </a:r>
            <a:r>
              <a:rPr lang="it-IT" sz="3600" b="1" dirty="0" smtClean="0">
                <a:solidFill>
                  <a:srgbClr val="000000"/>
                </a:solidFill>
                <a:effectLst>
                  <a:outerShdw blurRad="38100" dist="38100" dir="2700000" algn="tl">
                    <a:srgbClr val="FFFFFF"/>
                  </a:outerShdw>
                </a:effectLst>
                <a:latin typeface="Times New Roman" pitchFamily="18" charset="0"/>
              </a:rPr>
              <a:t>disagiate;</a:t>
            </a:r>
            <a:endParaRPr lang="it-IT" sz="3600" dirty="0" smtClean="0">
              <a:solidFill>
                <a:srgbClr val="000000"/>
              </a:solidFill>
              <a:effectLst>
                <a:outerShdw blurRad="38100" dist="38100" dir="2700000" algn="tl">
                  <a:srgbClr val="FFFFFF"/>
                </a:outerShdw>
              </a:effectLst>
              <a:latin typeface="Times New Roman" pitchFamily="18" charset="0"/>
            </a:endParaRPr>
          </a:p>
          <a:p>
            <a:pPr eaLnBrk="1" hangingPunct="1">
              <a:lnSpc>
                <a:spcPct val="90000"/>
              </a:lnSpc>
              <a:defRPr/>
            </a:pPr>
            <a:r>
              <a:rPr lang="it-IT" sz="3600" dirty="0" smtClean="0">
                <a:solidFill>
                  <a:srgbClr val="000000"/>
                </a:solidFill>
                <a:effectLst>
                  <a:outerShdw blurRad="38100" dist="38100" dir="2700000" algn="tl">
                    <a:srgbClr val="FFFFFF"/>
                  </a:outerShdw>
                </a:effectLst>
                <a:latin typeface="Times New Roman" pitchFamily="18" charset="0"/>
              </a:rPr>
              <a:t>La prostituzione riguarda bambini ed</a:t>
            </a:r>
            <a:r>
              <a:rPr lang="it-IT" sz="3600" dirty="0" smtClean="0">
                <a:latin typeface="Times New Roman" pitchFamily="18" charset="0"/>
              </a:rPr>
              <a:t> </a:t>
            </a:r>
            <a:r>
              <a:rPr lang="it-IT" sz="3600" b="1" dirty="0" smtClean="0">
                <a:solidFill>
                  <a:srgbClr val="000000"/>
                </a:solidFill>
                <a:effectLst>
                  <a:outerShdw blurRad="38100" dist="38100" dir="2700000" algn="tl">
                    <a:srgbClr val="FFFFFF"/>
                  </a:outerShdw>
                </a:effectLst>
                <a:latin typeface="Times New Roman" pitchFamily="18" charset="0"/>
              </a:rPr>
              <a:t>adolescenti</a:t>
            </a:r>
            <a:r>
              <a:rPr lang="it-IT" sz="3600" dirty="0" smtClean="0">
                <a:solidFill>
                  <a:srgbClr val="000000"/>
                </a:solidFill>
                <a:effectLst>
                  <a:outerShdw blurRad="38100" dist="38100" dir="2700000" algn="tl">
                    <a:srgbClr val="FFFFFF"/>
                  </a:outerShdw>
                </a:effectLst>
                <a:latin typeface="Times New Roman" pitchFamily="18" charset="0"/>
              </a:rPr>
              <a:t>;</a:t>
            </a:r>
          </a:p>
          <a:p>
            <a:pPr eaLnBrk="1" hangingPunct="1">
              <a:lnSpc>
                <a:spcPct val="90000"/>
              </a:lnSpc>
              <a:defRPr/>
            </a:pPr>
            <a:r>
              <a:rPr lang="it-IT" sz="3600" dirty="0" smtClean="0">
                <a:solidFill>
                  <a:srgbClr val="000000"/>
                </a:solidFill>
                <a:effectLst>
                  <a:outerShdw blurRad="38100" dist="38100" dir="2700000" algn="tl">
                    <a:srgbClr val="FFFFFF"/>
                  </a:outerShdw>
                </a:effectLst>
                <a:latin typeface="Times New Roman" pitchFamily="18" charset="0"/>
              </a:rPr>
              <a:t>Il guadagno è l’unica forma di </a:t>
            </a:r>
            <a:r>
              <a:rPr lang="it-IT" sz="3600" b="1" dirty="0" smtClean="0">
                <a:solidFill>
                  <a:srgbClr val="000000"/>
                </a:solidFill>
                <a:effectLst>
                  <a:outerShdw blurRad="38100" dist="38100" dir="2700000" algn="tl">
                    <a:srgbClr val="FFFFFF"/>
                  </a:outerShdw>
                </a:effectLst>
                <a:latin typeface="Times New Roman" pitchFamily="18" charset="0"/>
              </a:rPr>
              <a:t>sopravvivenza </a:t>
            </a:r>
            <a:r>
              <a:rPr lang="it-IT" sz="3600" dirty="0" smtClean="0">
                <a:solidFill>
                  <a:srgbClr val="000000"/>
                </a:solidFill>
                <a:effectLst>
                  <a:outerShdw blurRad="38100" dist="38100" dir="2700000" algn="tl">
                    <a:srgbClr val="FFFFFF"/>
                  </a:outerShdw>
                </a:effectLst>
                <a:latin typeface="Times New Roman" pitchFamily="18" charset="0"/>
              </a:rPr>
              <a:t>per sé e per il nucleo familiare.</a:t>
            </a:r>
          </a:p>
        </p:txBody>
      </p:sp>
      <p:sp>
        <p:nvSpPr>
          <p:cNvPr id="4" name="Segnaposto data 3"/>
          <p:cNvSpPr>
            <a:spLocks noGrp="1"/>
          </p:cNvSpPr>
          <p:nvPr>
            <p:ph type="dt" sz="quarter" idx="10"/>
          </p:nvPr>
        </p:nvSpPr>
        <p:spPr/>
        <p:txBody>
          <a:bodyPr/>
          <a:lstStyle/>
          <a:p>
            <a:pPr>
              <a:defRPr/>
            </a:pPr>
            <a:fld id="{6B091FE7-2727-426A-ACCB-34F9D61C81EF}" type="datetime1">
              <a:rPr lang="it-IT"/>
              <a:pPr>
                <a:defRPr/>
              </a:pPr>
              <a:t>22/04/2020</a:t>
            </a:fld>
            <a:endParaRPr lang="it-IT"/>
          </a:p>
        </p:txBody>
      </p:sp>
      <p:sp>
        <p:nvSpPr>
          <p:cNvPr id="5" name="Segnaposto numero diapositiva 4"/>
          <p:cNvSpPr>
            <a:spLocks noGrp="1"/>
          </p:cNvSpPr>
          <p:nvPr>
            <p:ph type="sldNum" sz="quarter" idx="12"/>
          </p:nvPr>
        </p:nvSpPr>
        <p:spPr/>
        <p:txBody>
          <a:bodyPr/>
          <a:lstStyle/>
          <a:p>
            <a:pPr>
              <a:defRPr/>
            </a:pPr>
            <a:fld id="{25D1488D-D7D9-4242-B8C5-E16888B53AF8}" type="slidenum">
              <a:rPr lang="it-IT" smtClean="0"/>
              <a:pPr>
                <a:defRPr/>
              </a:pPr>
              <a:t>36</a:t>
            </a:fld>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619250" y="333375"/>
            <a:ext cx="6121400" cy="990600"/>
          </a:xfrm>
          <a:solidFill>
            <a:srgbClr val="FFFF00"/>
          </a:solidFill>
          <a:ln w="25400">
            <a:solidFill>
              <a:srgbClr val="FF0000"/>
            </a:solidFill>
          </a:ln>
        </p:spPr>
        <p:txBody>
          <a:bodyPr/>
          <a:lstStyle/>
          <a:p>
            <a:pPr algn="ctr" eaLnBrk="1" hangingPunct="1">
              <a:defRPr/>
            </a:pPr>
            <a:r>
              <a:rPr lang="it-IT" sz="5400" dirty="0" smtClean="0">
                <a:solidFill>
                  <a:srgbClr val="0070C0"/>
                </a:solidFill>
                <a:latin typeface="Times New Roman" pitchFamily="18" charset="0"/>
              </a:rPr>
              <a:t>TUTELA</a:t>
            </a:r>
            <a:r>
              <a:rPr lang="it-IT" sz="5400" dirty="0" smtClean="0">
                <a:solidFill>
                  <a:srgbClr val="0070C0"/>
                </a:solidFill>
                <a:effectLst>
                  <a:outerShdw blurRad="38100" dist="38100" dir="2700000" algn="tl">
                    <a:srgbClr val="FFFFFF"/>
                  </a:outerShdw>
                </a:effectLst>
                <a:latin typeface="Times New Roman" pitchFamily="18" charset="0"/>
              </a:rPr>
              <a:t> giuridica:</a:t>
            </a:r>
          </a:p>
        </p:txBody>
      </p:sp>
      <p:sp>
        <p:nvSpPr>
          <p:cNvPr id="45062" name="Rectangle 6"/>
          <p:cNvSpPr>
            <a:spLocks noGrp="1" noChangeArrowheads="1"/>
          </p:cNvSpPr>
          <p:nvPr>
            <p:ph type="body" idx="1"/>
          </p:nvPr>
        </p:nvSpPr>
        <p:spPr>
          <a:xfrm>
            <a:off x="827088" y="1916113"/>
            <a:ext cx="7632700" cy="3816350"/>
          </a:xfrm>
          <a:solidFill>
            <a:srgbClr val="FFFF00"/>
          </a:solidFill>
          <a:ln w="25400">
            <a:solidFill>
              <a:srgbClr val="FF0000"/>
            </a:solidFill>
          </a:ln>
        </p:spPr>
        <p:txBody>
          <a:bodyPr/>
          <a:lstStyle/>
          <a:p>
            <a:pPr algn="just" eaLnBrk="1" hangingPunct="1">
              <a:buFont typeface="Wingdings" pitchFamily="2" charset="2"/>
              <a:buNone/>
              <a:defRPr/>
            </a:pPr>
            <a:r>
              <a:rPr lang="it-IT" sz="4000" dirty="0" smtClean="0">
                <a:solidFill>
                  <a:srgbClr val="000000"/>
                </a:solidFill>
                <a:effectLst>
                  <a:outerShdw blurRad="38100" dist="38100" dir="2700000" algn="tl">
                    <a:srgbClr val="FFFFFF"/>
                  </a:outerShdw>
                </a:effectLst>
                <a:latin typeface="Times New Roman" pitchFamily="18" charset="0"/>
              </a:rPr>
              <a:t>  SOLO nel 1998 è stata introdotto il </a:t>
            </a:r>
            <a:r>
              <a:rPr lang="it-IT" sz="4000" b="1" u="sng" dirty="0" smtClean="0">
                <a:solidFill>
                  <a:srgbClr val="000000"/>
                </a:solidFill>
                <a:effectLst>
                  <a:outerShdw blurRad="38100" dist="38100" dir="2700000" algn="tl">
                    <a:srgbClr val="FFFFFF"/>
                  </a:outerShdw>
                </a:effectLst>
                <a:latin typeface="Times New Roman" pitchFamily="18" charset="0"/>
              </a:rPr>
              <a:t>principio di perseguibilità penale</a:t>
            </a:r>
            <a:r>
              <a:rPr lang="it-IT" sz="4000" dirty="0" smtClean="0">
                <a:solidFill>
                  <a:srgbClr val="000000"/>
                </a:solidFill>
                <a:effectLst>
                  <a:outerShdw blurRad="38100" dist="38100" dir="2700000" algn="tl">
                    <a:srgbClr val="FFFFFF"/>
                  </a:outerShdw>
                </a:effectLst>
                <a:latin typeface="Times New Roman" pitchFamily="18" charset="0"/>
              </a:rPr>
              <a:t> extraterritoriale per tutti coloro che commettono reati di violenza e/o sfruttamento sessuale a danno del minore.</a:t>
            </a:r>
          </a:p>
        </p:txBody>
      </p:sp>
      <p:sp>
        <p:nvSpPr>
          <p:cNvPr id="4" name="Segnaposto data 3"/>
          <p:cNvSpPr>
            <a:spLocks noGrp="1"/>
          </p:cNvSpPr>
          <p:nvPr>
            <p:ph type="dt" sz="quarter" idx="10"/>
          </p:nvPr>
        </p:nvSpPr>
        <p:spPr/>
        <p:txBody>
          <a:bodyPr/>
          <a:lstStyle/>
          <a:p>
            <a:pPr>
              <a:defRPr/>
            </a:pPr>
            <a:fld id="{3C77DB88-B505-4474-90A4-CE942CD22530}" type="datetime1">
              <a:rPr lang="it-IT"/>
              <a:pPr>
                <a:defRPr/>
              </a:pPr>
              <a:t>22/04/2020</a:t>
            </a:fld>
            <a:endParaRPr lang="it-IT"/>
          </a:p>
        </p:txBody>
      </p:sp>
      <p:sp>
        <p:nvSpPr>
          <p:cNvPr id="5" name="Segnaposto numero diapositiva 4"/>
          <p:cNvSpPr>
            <a:spLocks noGrp="1"/>
          </p:cNvSpPr>
          <p:nvPr>
            <p:ph type="sldNum" sz="quarter" idx="12"/>
          </p:nvPr>
        </p:nvSpPr>
        <p:spPr/>
        <p:txBody>
          <a:bodyPr/>
          <a:lstStyle/>
          <a:p>
            <a:pPr>
              <a:defRPr/>
            </a:pPr>
            <a:fld id="{0B91BD60-251D-4821-9D57-44107E4D77B5}" type="slidenum">
              <a:rPr lang="it-IT" smtClean="0"/>
              <a:pPr>
                <a:defRPr/>
              </a:pPr>
              <a:t>37</a:t>
            </a:fld>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062">
                                            <p:bg/>
                                          </p:spTgt>
                                        </p:tgtEl>
                                        <p:attrNameLst>
                                          <p:attrName>style.visibility</p:attrName>
                                        </p:attrNameLst>
                                      </p:cBhvr>
                                      <p:to>
                                        <p:strVal val="visible"/>
                                      </p:to>
                                    </p:set>
                                    <p:animEffect transition="in" filter="fade">
                                      <p:cBhvr>
                                        <p:cTn id="7" dur="1000"/>
                                        <p:tgtEl>
                                          <p:spTgt spid="45062">
                                            <p:bg/>
                                          </p:spTgt>
                                        </p:tgtEl>
                                      </p:cBhvr>
                                    </p:animEffect>
                                    <p:anim calcmode="lin" valueType="num">
                                      <p:cBhvr>
                                        <p:cTn id="8" dur="1000" fill="hold"/>
                                        <p:tgtEl>
                                          <p:spTgt spid="45062">
                                            <p:bg/>
                                          </p:spTgt>
                                        </p:tgtEl>
                                        <p:attrNameLst>
                                          <p:attrName>ppt_x</p:attrName>
                                        </p:attrNameLst>
                                      </p:cBhvr>
                                      <p:tavLst>
                                        <p:tav tm="0">
                                          <p:val>
                                            <p:strVal val="#ppt_x"/>
                                          </p:val>
                                        </p:tav>
                                        <p:tav tm="100000">
                                          <p:val>
                                            <p:strVal val="#ppt_x"/>
                                          </p:val>
                                        </p:tav>
                                      </p:tavLst>
                                    </p:anim>
                                    <p:anim calcmode="lin" valueType="num">
                                      <p:cBhvr>
                                        <p:cTn id="9" dur="1000" fill="hold"/>
                                        <p:tgtEl>
                                          <p:spTgt spid="45062">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5062">
                                            <p:txEl>
                                              <p:pRg st="0" end="0"/>
                                            </p:txEl>
                                          </p:spTgt>
                                        </p:tgtEl>
                                        <p:attrNameLst>
                                          <p:attrName>style.visibility</p:attrName>
                                        </p:attrNameLst>
                                      </p:cBhvr>
                                      <p:to>
                                        <p:strVal val="visible"/>
                                      </p:to>
                                    </p:set>
                                    <p:animEffect transition="in" filter="fade">
                                      <p:cBhvr>
                                        <p:cTn id="14" dur="1000"/>
                                        <p:tgtEl>
                                          <p:spTgt spid="45062">
                                            <p:txEl>
                                              <p:pRg st="0" end="0"/>
                                            </p:txEl>
                                          </p:spTgt>
                                        </p:tgtEl>
                                      </p:cBhvr>
                                    </p:animEffect>
                                    <p:anim calcmode="lin" valueType="num">
                                      <p:cBhvr>
                                        <p:cTn id="15" dur="1000" fill="hold"/>
                                        <p:tgtEl>
                                          <p:spTgt spid="4506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506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ctrTitle"/>
          </p:nvPr>
        </p:nvSpPr>
        <p:spPr>
          <a:xfrm>
            <a:off x="684213" y="765175"/>
            <a:ext cx="7775575" cy="5257800"/>
          </a:xfrm>
          <a:solidFill>
            <a:srgbClr val="FFFF00"/>
          </a:solidFill>
          <a:ln w="25400">
            <a:solidFill>
              <a:srgbClr val="FF0000"/>
            </a:solidFill>
          </a:ln>
        </p:spPr>
        <p:txBody>
          <a:bodyPr/>
          <a:lstStyle/>
          <a:p>
            <a:pPr algn="ctr" eaLnBrk="1" hangingPunct="1">
              <a:defRPr/>
            </a:pPr>
            <a:r>
              <a:rPr lang="it-IT" sz="4800" dirty="0" smtClean="0">
                <a:solidFill>
                  <a:srgbClr val="000000"/>
                </a:solidFill>
                <a:effectLst>
                  <a:outerShdw blurRad="38100" dist="38100" dir="2700000" algn="tl">
                    <a:srgbClr val="FFFFFF"/>
                  </a:outerShdw>
                </a:effectLst>
                <a:latin typeface="Times New Roman" pitchFamily="18" charset="0"/>
              </a:rPr>
              <a:t>La prostituzione minorile è un </a:t>
            </a:r>
            <a:r>
              <a:rPr lang="it-IT" sz="4800" dirty="0" smtClean="0">
                <a:solidFill>
                  <a:srgbClr val="FF0000"/>
                </a:solidFill>
                <a:latin typeface="Times New Roman" pitchFamily="18" charset="0"/>
              </a:rPr>
              <a:t>REATO</a:t>
            </a:r>
            <a:r>
              <a:rPr lang="it-IT" sz="4800" dirty="0" smtClean="0">
                <a:solidFill>
                  <a:srgbClr val="000000"/>
                </a:solidFill>
                <a:effectLst>
                  <a:outerShdw blurRad="38100" dist="38100" dir="2700000" algn="tl">
                    <a:srgbClr val="FFFFFF"/>
                  </a:outerShdw>
                </a:effectLst>
                <a:latin typeface="Times New Roman" pitchFamily="18" charset="0"/>
              </a:rPr>
              <a:t> che rientra nei delitti contro la persona.</a:t>
            </a:r>
            <a:br>
              <a:rPr lang="it-IT" sz="4800" dirty="0" smtClean="0">
                <a:solidFill>
                  <a:srgbClr val="000000"/>
                </a:solidFill>
                <a:effectLst>
                  <a:outerShdw blurRad="38100" dist="38100" dir="2700000" algn="tl">
                    <a:srgbClr val="FFFFFF"/>
                  </a:outerShdw>
                </a:effectLst>
                <a:latin typeface="Times New Roman" pitchFamily="18" charset="0"/>
              </a:rPr>
            </a:br>
            <a:r>
              <a:rPr lang="it-IT" sz="4800" dirty="0" smtClean="0">
                <a:solidFill>
                  <a:srgbClr val="000000"/>
                </a:solidFill>
                <a:effectLst>
                  <a:outerShdw blurRad="38100" dist="38100" dir="2700000" algn="tl">
                    <a:srgbClr val="FFFFFF"/>
                  </a:outerShdw>
                </a:effectLst>
                <a:latin typeface="Times New Roman" pitchFamily="18" charset="0"/>
              </a:rPr>
              <a:t>Il reato è consumato da </a:t>
            </a:r>
            <a:r>
              <a:rPr lang="it-IT" sz="4800" b="1" u="sng" dirty="0" smtClean="0">
                <a:solidFill>
                  <a:srgbClr val="000000"/>
                </a:solidFill>
                <a:effectLst>
                  <a:outerShdw blurRad="38100" dist="38100" dir="2700000" algn="tl">
                    <a:srgbClr val="FFFFFF"/>
                  </a:outerShdw>
                </a:effectLst>
                <a:latin typeface="Times New Roman" pitchFamily="18" charset="0"/>
              </a:rPr>
              <a:t>chiunque sfrutti o induca la prostituzione di un soggetto minore!!</a:t>
            </a:r>
          </a:p>
        </p:txBody>
      </p:sp>
      <p:sp>
        <p:nvSpPr>
          <p:cNvPr id="3" name="Segnaposto data 2"/>
          <p:cNvSpPr>
            <a:spLocks noGrp="1"/>
          </p:cNvSpPr>
          <p:nvPr>
            <p:ph type="dt" sz="quarter" idx="10"/>
          </p:nvPr>
        </p:nvSpPr>
        <p:spPr/>
        <p:txBody>
          <a:bodyPr/>
          <a:lstStyle/>
          <a:p>
            <a:pPr>
              <a:defRPr/>
            </a:pPr>
            <a:fld id="{07A0145F-631E-43E5-8D75-8956036F6000}"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0EA1E915-297D-4CC7-A1BF-BCCAA72A3579}" type="slidenum">
              <a:rPr lang="it-IT" smtClean="0"/>
              <a:pPr>
                <a:defRPr/>
              </a:pPr>
              <a:t>38</a:t>
            </a:fld>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fade">
                                      <p:cBhvr>
                                        <p:cTn id="7" dur="1000"/>
                                        <p:tgtEl>
                                          <p:spTgt spid="50180"/>
                                        </p:tgtEl>
                                      </p:cBhvr>
                                    </p:animEffect>
                                    <p:anim calcmode="lin" valueType="num">
                                      <p:cBhvr>
                                        <p:cTn id="8" dur="1000" fill="hold"/>
                                        <p:tgtEl>
                                          <p:spTgt spid="50180"/>
                                        </p:tgtEl>
                                        <p:attrNameLst>
                                          <p:attrName>ppt_x</p:attrName>
                                        </p:attrNameLst>
                                      </p:cBhvr>
                                      <p:tavLst>
                                        <p:tav tm="0">
                                          <p:val>
                                            <p:strVal val="#ppt_x"/>
                                          </p:val>
                                        </p:tav>
                                        <p:tav tm="100000">
                                          <p:val>
                                            <p:strVal val="#ppt_x"/>
                                          </p:val>
                                        </p:tav>
                                      </p:tavLst>
                                    </p:anim>
                                    <p:anim calcmode="lin" valueType="num">
                                      <p:cBhvr>
                                        <p:cTn id="9" dur="1000" fill="hold"/>
                                        <p:tgtEl>
                                          <p:spTgt spid="501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2915816" y="5013176"/>
            <a:ext cx="3168650" cy="1439862"/>
          </a:xfrm>
        </p:spPr>
        <p:txBody>
          <a:bodyPr/>
          <a:lstStyle/>
          <a:p>
            <a:pPr algn="ctr" eaLnBrk="1" hangingPunct="1">
              <a:buFont typeface="Wingdings" pitchFamily="2" charset="2"/>
              <a:buNone/>
              <a:defRPr/>
            </a:pPr>
            <a:r>
              <a:rPr lang="it-IT" sz="7200" dirty="0" smtClean="0">
                <a:solidFill>
                  <a:srgbClr val="FF0066"/>
                </a:solidFill>
                <a:latin typeface="Times New Roman" pitchFamily="18" charset="0"/>
              </a:rPr>
              <a:t>FINE</a:t>
            </a:r>
          </a:p>
        </p:txBody>
      </p:sp>
      <p:sp>
        <p:nvSpPr>
          <p:cNvPr id="3" name="Segnaposto data 2"/>
          <p:cNvSpPr>
            <a:spLocks noGrp="1"/>
          </p:cNvSpPr>
          <p:nvPr>
            <p:ph type="dt" sz="quarter" idx="10"/>
          </p:nvPr>
        </p:nvSpPr>
        <p:spPr/>
        <p:txBody>
          <a:bodyPr/>
          <a:lstStyle/>
          <a:p>
            <a:pPr>
              <a:defRPr/>
            </a:pPr>
            <a:fld id="{29B6822B-EBCB-4550-8A99-2252AE196983}" type="datetime1">
              <a:rPr lang="it-IT"/>
              <a:pPr>
                <a:defRPr/>
              </a:pPr>
              <a:t>22/04/2020</a:t>
            </a:fld>
            <a:endParaRPr lang="it-IT"/>
          </a:p>
        </p:txBody>
      </p:sp>
      <p:sp>
        <p:nvSpPr>
          <p:cNvPr id="4" name="Segnaposto numero diapositiva 3"/>
          <p:cNvSpPr>
            <a:spLocks noGrp="1"/>
          </p:cNvSpPr>
          <p:nvPr>
            <p:ph type="sldNum" sz="quarter" idx="12"/>
          </p:nvPr>
        </p:nvSpPr>
        <p:spPr/>
        <p:txBody>
          <a:bodyPr/>
          <a:lstStyle/>
          <a:p>
            <a:pPr>
              <a:defRPr/>
            </a:pPr>
            <a:fld id="{A971C316-6878-480D-BA5C-F71A5B2ABCD1}" type="slidenum">
              <a:rPr lang="it-IT" smtClean="0"/>
              <a:pPr>
                <a:defRPr/>
              </a:pPr>
              <a:t>39</a:t>
            </a:fld>
            <a:endParaRPr lang="it-IT"/>
          </a:p>
        </p:txBody>
      </p:sp>
      <p:sp>
        <p:nvSpPr>
          <p:cNvPr id="5" name="CasellaDiTesto 4"/>
          <p:cNvSpPr txBox="1"/>
          <p:nvPr/>
        </p:nvSpPr>
        <p:spPr>
          <a:xfrm>
            <a:off x="684213" y="2492375"/>
            <a:ext cx="7775575" cy="2246769"/>
          </a:xfrm>
          <a:prstGeom prst="rect">
            <a:avLst/>
          </a:prstGeom>
          <a:solidFill>
            <a:srgbClr val="FFFF00"/>
          </a:solidFill>
          <a:ln w="25400">
            <a:solidFill>
              <a:srgbClr val="FF0000"/>
            </a:solidFill>
          </a:ln>
        </p:spPr>
        <p:txBody>
          <a:bodyPr>
            <a:spAutoFit/>
          </a:bodyPr>
          <a:lstStyle/>
          <a:p>
            <a:pPr algn="ctr">
              <a:defRPr/>
            </a:pPr>
            <a:r>
              <a:rPr lang="it-IT" sz="2800" b="1" dirty="0">
                <a:solidFill>
                  <a:schemeClr val="accent1">
                    <a:lumMod val="75000"/>
                  </a:schemeClr>
                </a:solidFill>
              </a:rPr>
              <a:t>“</a:t>
            </a:r>
            <a:r>
              <a:rPr lang="it-IT" sz="2800" b="1" i="1" dirty="0">
                <a:solidFill>
                  <a:schemeClr val="accent1">
                    <a:lumMod val="75000"/>
                  </a:schemeClr>
                </a:solidFill>
              </a:rPr>
              <a:t>Chi invece scandalizza anche uno solo di questi piccoli che credono in me, sarebbe meglio per lui che gli fosse appesa al collo una macina girata da asino, e fosse gettato negli abissi del mare</a:t>
            </a:r>
            <a:r>
              <a:rPr lang="it-IT" sz="2800" b="1" dirty="0">
                <a:solidFill>
                  <a:schemeClr val="accent1">
                    <a:lumMod val="75000"/>
                  </a:schemeClr>
                </a:solidFill>
              </a:rPr>
              <a:t>”. (Mt. 18,6)</a:t>
            </a:r>
          </a:p>
        </p:txBody>
      </p:sp>
      <p:sp>
        <p:nvSpPr>
          <p:cNvPr id="29702" name="CasellaDiTesto 5"/>
          <p:cNvSpPr txBox="1">
            <a:spLocks noChangeArrowheads="1"/>
          </p:cNvSpPr>
          <p:nvPr/>
        </p:nvSpPr>
        <p:spPr bwMode="auto">
          <a:xfrm>
            <a:off x="250825" y="476250"/>
            <a:ext cx="8642350" cy="954088"/>
          </a:xfrm>
          <a:prstGeom prst="rect">
            <a:avLst/>
          </a:prstGeom>
          <a:solidFill>
            <a:srgbClr val="FFFF00"/>
          </a:solidFill>
          <a:ln w="25400">
            <a:solidFill>
              <a:srgbClr val="FF0000"/>
            </a:solidFill>
            <a:miter lim="800000"/>
            <a:headEnd/>
            <a:tailEnd/>
          </a:ln>
        </p:spPr>
        <p:txBody>
          <a:bodyPr>
            <a:spAutoFit/>
          </a:bodyPr>
          <a:lstStyle/>
          <a:p>
            <a:pPr algn="ctr"/>
            <a:r>
              <a:rPr lang="it-IT" sz="2800" b="1" dirty="0">
                <a:solidFill>
                  <a:srgbClr val="FF0000"/>
                </a:solidFill>
              </a:rPr>
              <a:t>I criminali che commettono questi orribili reati dovrebbero ricordarsi dell’ammonimento di Gesù</a:t>
            </a:r>
            <a:r>
              <a:rPr lang="it-IT" sz="2800" b="1" dirty="0">
                <a:solidFill>
                  <a:schemeClr val="bg1"/>
                </a:solidFill>
              </a:rPr>
              <a:t>:</a:t>
            </a:r>
          </a:p>
        </p:txBody>
      </p:sp>
      <p:sp>
        <p:nvSpPr>
          <p:cNvPr id="7" name="Freccia in giù 6"/>
          <p:cNvSpPr>
            <a:spLocks noChangeArrowheads="1"/>
          </p:cNvSpPr>
          <p:nvPr/>
        </p:nvSpPr>
        <p:spPr bwMode="auto">
          <a:xfrm>
            <a:off x="4140200" y="1484313"/>
            <a:ext cx="576263" cy="936625"/>
          </a:xfrm>
          <a:prstGeom prst="downArrow">
            <a:avLst>
              <a:gd name="adj1" fmla="val 50000"/>
              <a:gd name="adj2" fmla="val 50009"/>
            </a:avLst>
          </a:prstGeom>
          <a:solidFill>
            <a:srgbClr val="FFFF00"/>
          </a:solidFill>
          <a:ln w="19050" algn="ctr">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4275">
                                            <p:txEl>
                                              <p:pRg st="0" end="0"/>
                                            </p:txEl>
                                          </p:spTgt>
                                        </p:tgtEl>
                                        <p:attrNameLst>
                                          <p:attrName>style.visibility</p:attrName>
                                        </p:attrNameLst>
                                      </p:cBhvr>
                                      <p:to>
                                        <p:strVal val="visible"/>
                                      </p:to>
                                    </p:set>
                                    <p:animEffect transition="in" filter="fade">
                                      <p:cBhvr>
                                        <p:cTn id="21" dur="1000"/>
                                        <p:tgtEl>
                                          <p:spTgt spid="54275">
                                            <p:txEl>
                                              <p:pRg st="0" end="0"/>
                                            </p:txEl>
                                          </p:spTgt>
                                        </p:tgtEl>
                                      </p:cBhvr>
                                    </p:animEffect>
                                    <p:anim calcmode="lin" valueType="num">
                                      <p:cBhvr>
                                        <p:cTn id="22"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42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4</a:t>
            </a:fld>
            <a:endParaRPr lang="it-IT"/>
          </a:p>
        </p:txBody>
      </p:sp>
      <p:sp>
        <p:nvSpPr>
          <p:cNvPr id="7" name="CasellaDiTesto 6"/>
          <p:cNvSpPr txBox="1"/>
          <p:nvPr/>
        </p:nvSpPr>
        <p:spPr>
          <a:xfrm>
            <a:off x="323528" y="1484784"/>
            <a:ext cx="8424936" cy="5078313"/>
          </a:xfrm>
          <a:prstGeom prst="rect">
            <a:avLst/>
          </a:prstGeom>
          <a:solidFill>
            <a:srgbClr val="FFFF00"/>
          </a:solidFill>
          <a:ln w="25400">
            <a:solidFill>
              <a:srgbClr val="FF0000"/>
            </a:solidFill>
          </a:ln>
        </p:spPr>
        <p:txBody>
          <a:bodyPr wrap="square" rtlCol="0">
            <a:spAutoFit/>
          </a:bodyPr>
          <a:lstStyle/>
          <a:p>
            <a:pPr lvl="0" algn="just"/>
            <a:r>
              <a:rPr lang="it-IT" b="1" dirty="0" smtClean="0">
                <a:solidFill>
                  <a:schemeClr val="accent1"/>
                </a:solidFill>
              </a:rPr>
              <a:t>-  </a:t>
            </a:r>
            <a:r>
              <a:rPr lang="it-IT" b="1" dirty="0" smtClean="0">
                <a:solidFill>
                  <a:srgbClr val="FF0000"/>
                </a:solidFill>
              </a:rPr>
              <a:t>povertà:</a:t>
            </a:r>
            <a:r>
              <a:rPr lang="it-IT" dirty="0" smtClean="0">
                <a:solidFill>
                  <a:schemeClr val="accent1"/>
                </a:solidFill>
              </a:rPr>
              <a:t> una percentuale elevata della popolazione vive in povertà;</a:t>
            </a:r>
          </a:p>
          <a:p>
            <a:pPr marL="179388" lvl="0" indent="-179388" algn="just"/>
            <a:r>
              <a:rPr lang="it-IT" b="1" dirty="0" smtClean="0">
                <a:solidFill>
                  <a:schemeClr val="accent1"/>
                </a:solidFill>
              </a:rPr>
              <a:t>- </a:t>
            </a:r>
            <a:r>
              <a:rPr lang="it-IT" b="1" dirty="0" smtClean="0">
                <a:solidFill>
                  <a:srgbClr val="FF0000"/>
                </a:solidFill>
              </a:rPr>
              <a:t>etnia delle tribù delle colline</a:t>
            </a:r>
            <a:r>
              <a:rPr lang="it-IT" dirty="0" smtClean="0">
                <a:solidFill>
                  <a:schemeClr val="accent1"/>
                </a:solidFill>
              </a:rPr>
              <a:t>: questi bambini vivono nella regione di frontiera  del nord della Thailandia. Essi soffrono di livelli sproporzionati di povertà in rapporto alla popolazione generale e la maggior parte di loro non hanno carte di cittadinanza. Ciò significa che essi non hanno accesso alle cure sanitarie o alla scuola primaria, che limita la loro istruzione o le loro opportunità di lavoro;</a:t>
            </a:r>
          </a:p>
          <a:p>
            <a:pPr marL="179388" lvl="0" indent="-179388" algn="just"/>
            <a:r>
              <a:rPr lang="it-IT" dirty="0" smtClean="0">
                <a:solidFill>
                  <a:schemeClr val="accent1"/>
                </a:solidFill>
              </a:rPr>
              <a:t>- </a:t>
            </a:r>
            <a:r>
              <a:rPr lang="it-IT" b="1" dirty="0" smtClean="0">
                <a:solidFill>
                  <a:srgbClr val="FF0000"/>
                </a:solidFill>
              </a:rPr>
              <a:t>vittime della tratta</a:t>
            </a:r>
            <a:r>
              <a:rPr lang="it-IT" dirty="0" smtClean="0">
                <a:solidFill>
                  <a:schemeClr val="accent1"/>
                </a:solidFill>
              </a:rPr>
              <a:t>: molti bambini sono vittime della tratta all’esterno o all’interno del paese attraverso le reti criminali, conoscenti, ex vittime della tratta e della polizia di frontiera e dei funzionari dell’immigrazione, che li trasportano ai bordelli di tutta la Thailandia;</a:t>
            </a:r>
          </a:p>
          <a:p>
            <a:pPr marL="179388" lvl="0" indent="-179388" algn="just"/>
            <a:r>
              <a:rPr lang="it-IT" b="1" dirty="0" smtClean="0">
                <a:solidFill>
                  <a:schemeClr val="accent1"/>
                </a:solidFill>
              </a:rPr>
              <a:t>- </a:t>
            </a:r>
            <a:r>
              <a:rPr lang="it-IT" b="1" dirty="0" smtClean="0">
                <a:solidFill>
                  <a:srgbClr val="FF0000"/>
                </a:solidFill>
              </a:rPr>
              <a:t>senso del dovere</a:t>
            </a:r>
            <a:r>
              <a:rPr lang="it-IT" dirty="0" smtClean="0">
                <a:solidFill>
                  <a:schemeClr val="accent1"/>
                </a:solidFill>
              </a:rPr>
              <a:t>: secondo le consuetudini tradizionali il primo dovere di una ragazza è quello di sostenere la sua famiglia in qualunque modo riesce. A causa di questo senso di dovere e per pagare i debiti di famiglia, molte ragazze sono state costrette a prostituirsi;</a:t>
            </a:r>
          </a:p>
          <a:p>
            <a:pPr marL="179388" lvl="0" indent="-179388" algn="just"/>
            <a:r>
              <a:rPr lang="it-IT" dirty="0" smtClean="0">
                <a:solidFill>
                  <a:schemeClr val="accent1"/>
                </a:solidFill>
              </a:rPr>
              <a:t>- </a:t>
            </a:r>
            <a:r>
              <a:rPr lang="it-IT" b="1" dirty="0" smtClean="0">
                <a:solidFill>
                  <a:srgbClr val="FF0000"/>
                </a:solidFill>
              </a:rPr>
              <a:t>guerre</a:t>
            </a:r>
            <a:r>
              <a:rPr lang="it-IT" dirty="0" smtClean="0">
                <a:solidFill>
                  <a:schemeClr val="accent1"/>
                </a:solidFill>
              </a:rPr>
              <a:t>: il 29 maggio ’66 l’amministrazione americana stipulò un vero e proprio accordo con il governo di Bangkok, un’intesa di </a:t>
            </a:r>
            <a:r>
              <a:rPr lang="it-IT" i="1" dirty="0" err="1" smtClean="0">
                <a:solidFill>
                  <a:schemeClr val="accent1"/>
                </a:solidFill>
              </a:rPr>
              <a:t>rest</a:t>
            </a:r>
            <a:r>
              <a:rPr lang="it-IT" i="1" dirty="0" smtClean="0">
                <a:solidFill>
                  <a:schemeClr val="accent1"/>
                </a:solidFill>
              </a:rPr>
              <a:t> and </a:t>
            </a:r>
            <a:r>
              <a:rPr lang="it-IT" i="1" dirty="0" err="1" smtClean="0">
                <a:solidFill>
                  <a:schemeClr val="accent1"/>
                </a:solidFill>
              </a:rPr>
              <a:t>recreation</a:t>
            </a:r>
            <a:r>
              <a:rPr lang="it-IT" dirty="0" smtClean="0">
                <a:solidFill>
                  <a:schemeClr val="accent1"/>
                </a:solidFill>
              </a:rPr>
              <a:t>. Gli Usa acquistarono terreni per edificare strutture per allietare i reduci dal fronte del Vietnam, ora </a:t>
            </a:r>
            <a:r>
              <a:rPr lang="it-IT" dirty="0" err="1" smtClean="0">
                <a:solidFill>
                  <a:schemeClr val="accent1"/>
                </a:solidFill>
              </a:rPr>
              <a:t>Pattaya</a:t>
            </a:r>
            <a:r>
              <a:rPr lang="it-IT" dirty="0" smtClean="0">
                <a:solidFill>
                  <a:schemeClr val="accent1"/>
                </a:solidFill>
              </a:rPr>
              <a:t> è una destinazione tipica per il turismo sessuale.</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Le cause dello sfruttamento sessuale dei bambini in Thailandia</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fade">
                                      <p:cBhvr>
                                        <p:cTn id="44" dur="1000"/>
                                        <p:tgtEl>
                                          <p:spTgt spid="7">
                                            <p:txEl>
                                              <p:pRg st="4" end="4"/>
                                            </p:txEl>
                                          </p:spTgt>
                                        </p:tgtEl>
                                      </p:cBhvr>
                                    </p:animEffect>
                                    <p:anim calcmode="lin" valueType="num">
                                      <p:cBhvr>
                                        <p:cTn id="4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5</a:t>
            </a:fld>
            <a:endParaRPr lang="it-IT"/>
          </a:p>
        </p:txBody>
      </p:sp>
      <p:sp>
        <p:nvSpPr>
          <p:cNvPr id="7" name="CasellaDiTesto 6"/>
          <p:cNvSpPr txBox="1"/>
          <p:nvPr/>
        </p:nvSpPr>
        <p:spPr>
          <a:xfrm>
            <a:off x="323528" y="1484784"/>
            <a:ext cx="8424936" cy="1754326"/>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Il turismo sessuale minorile</a:t>
            </a:r>
            <a:r>
              <a:rPr lang="it-IT" dirty="0" smtClean="0">
                <a:solidFill>
                  <a:schemeClr val="accent1"/>
                </a:solidFill>
              </a:rPr>
              <a:t> è quella forma di turismo sessuale che prende di mira i minorenni, specialmente in certe zone povere del mondo dell'Asia, dell'Africa e del Sud America, da parte di turisti stranieri con lo scopo di coinvolgerli commercialmente nella prostituzione minorile: tutto ciò fa parte, secondo le disposizioni internazionali, dell'ampia categoria riguardante gli abusi sessuali sui minori.</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Turismo sessuale e prostituzione minorile</a:t>
            </a:r>
            <a:endParaRPr lang="it-IT" b="1" dirty="0"/>
          </a:p>
        </p:txBody>
      </p:sp>
      <p:pic>
        <p:nvPicPr>
          <p:cNvPr id="8194" name="Picture 2" descr="C:\Users\Master\Desktop\Sfruttamento\min15.jpg"/>
          <p:cNvPicPr>
            <a:picLocks noChangeAspect="1" noChangeArrowheads="1"/>
          </p:cNvPicPr>
          <p:nvPr/>
        </p:nvPicPr>
        <p:blipFill>
          <a:blip r:embed="rId2" cstate="print"/>
          <a:srcRect/>
          <a:stretch>
            <a:fillRect/>
          </a:stretch>
        </p:blipFill>
        <p:spPr bwMode="auto">
          <a:xfrm>
            <a:off x="2123728" y="3429000"/>
            <a:ext cx="4946150" cy="31683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4)">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6</a:t>
            </a:fld>
            <a:endParaRPr lang="it-IT"/>
          </a:p>
        </p:txBody>
      </p:sp>
      <p:sp>
        <p:nvSpPr>
          <p:cNvPr id="7" name="CasellaDiTesto 6"/>
          <p:cNvSpPr txBox="1"/>
          <p:nvPr/>
        </p:nvSpPr>
        <p:spPr>
          <a:xfrm>
            <a:off x="323528" y="1484784"/>
            <a:ext cx="8424936" cy="1754326"/>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Il turismo sessuale rivolto verso i bambini</a:t>
            </a:r>
            <a:r>
              <a:rPr lang="it-IT" dirty="0" smtClean="0">
                <a:solidFill>
                  <a:schemeClr val="accent1"/>
                </a:solidFill>
              </a:rPr>
              <a:t>, o comunque minorenni, fa pare di un giro d'affari multimiliardario interno al settore globale del turismo a scopo sessuale; rappresenta una forma di prostituzione minorile nell'ambito della più ampia questione dello sfruttamento sessuale minorile a fini commerciali. </a:t>
            </a:r>
          </a:p>
          <a:p>
            <a:pPr algn="just"/>
            <a:r>
              <a:rPr lang="it-IT" b="1" dirty="0" smtClean="0">
                <a:solidFill>
                  <a:srgbClr val="FF0000"/>
                </a:solidFill>
              </a:rPr>
              <a:t>Vittime di un tale giro d'affari </a:t>
            </a:r>
            <a:r>
              <a:rPr lang="it-IT" dirty="0" smtClean="0">
                <a:solidFill>
                  <a:schemeClr val="accent1"/>
                </a:solidFill>
              </a:rPr>
              <a:t>sono circa due milioni di bambini, bambine e minorenni in genere in tutto il mondo.</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Un giro di affari miliardario</a:t>
            </a:r>
            <a:endParaRPr lang="it-IT" b="1" dirty="0"/>
          </a:p>
        </p:txBody>
      </p:sp>
      <p:pic>
        <p:nvPicPr>
          <p:cNvPr id="9218" name="Picture 2" descr="C:\Users\Master\Desktop\Sfruttamento\min4.jpg"/>
          <p:cNvPicPr>
            <a:picLocks noChangeAspect="1" noChangeArrowheads="1"/>
          </p:cNvPicPr>
          <p:nvPr/>
        </p:nvPicPr>
        <p:blipFill>
          <a:blip r:embed="rId2" cstate="print"/>
          <a:srcRect/>
          <a:stretch>
            <a:fillRect/>
          </a:stretch>
        </p:blipFill>
        <p:spPr bwMode="auto">
          <a:xfrm>
            <a:off x="1691680" y="3356992"/>
            <a:ext cx="5669682" cy="31683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4)">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7</a:t>
            </a:fld>
            <a:endParaRPr lang="it-IT"/>
          </a:p>
        </p:txBody>
      </p:sp>
      <p:sp>
        <p:nvSpPr>
          <p:cNvPr id="7" name="CasellaDiTesto 6"/>
          <p:cNvSpPr txBox="1"/>
          <p:nvPr/>
        </p:nvSpPr>
        <p:spPr>
          <a:xfrm>
            <a:off x="323528" y="1484784"/>
            <a:ext cx="8424936" cy="2031325"/>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 bambini che si esibiscono </a:t>
            </a:r>
            <a:r>
              <a:rPr lang="it-IT" dirty="0" smtClean="0">
                <a:solidFill>
                  <a:schemeClr val="accent1"/>
                </a:solidFill>
              </a:rPr>
              <a:t>nel ruolo di </a:t>
            </a:r>
            <a:r>
              <a:rPr lang="it-IT" dirty="0" err="1" smtClean="0">
                <a:solidFill>
                  <a:schemeClr val="accent1"/>
                </a:solidFill>
              </a:rPr>
              <a:t>prostituti</a:t>
            </a:r>
            <a:r>
              <a:rPr lang="it-IT" dirty="0" smtClean="0">
                <a:solidFill>
                  <a:schemeClr val="accent1"/>
                </a:solidFill>
              </a:rPr>
              <a:t> a pagamento spesso vengono attirati e rapiti per poi essere ridotti in una vera e propria schiavitù sessuale. </a:t>
            </a:r>
          </a:p>
          <a:p>
            <a:pPr algn="just"/>
            <a:r>
              <a:rPr lang="it-IT" b="1" dirty="0" smtClean="0">
                <a:solidFill>
                  <a:srgbClr val="FF0000"/>
                </a:solidFill>
              </a:rPr>
              <a:t>Gli effetti primari </a:t>
            </a:r>
            <a:r>
              <a:rPr lang="it-IT" dirty="0" smtClean="0">
                <a:solidFill>
                  <a:schemeClr val="accent1"/>
                </a:solidFill>
              </a:rPr>
              <a:t>e le conseguenze più a lungo termine, sia fisiche sia psicologiche del turismo sessuale sui bambini può spaziare (secondo la relazione del Dipartimento di Stato USA) dal contrarre il virus dell'HIV, alla tossicodipendenza, alla gravidanza indesiderata e in genere all'esclusione sociale permanente.</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Bambini ridotti in schiavitù sessuale</a:t>
            </a:r>
            <a:endParaRPr lang="it-IT" b="1" dirty="0"/>
          </a:p>
        </p:txBody>
      </p:sp>
      <p:pic>
        <p:nvPicPr>
          <p:cNvPr id="10242" name="Picture 2" descr="C:\Users\Master\Desktop\Sfruttamento\min14.jpg"/>
          <p:cNvPicPr>
            <a:picLocks noChangeAspect="1" noChangeArrowheads="1"/>
          </p:cNvPicPr>
          <p:nvPr/>
        </p:nvPicPr>
        <p:blipFill>
          <a:blip r:embed="rId2" cstate="print"/>
          <a:srcRect/>
          <a:stretch>
            <a:fillRect/>
          </a:stretch>
        </p:blipFill>
        <p:spPr bwMode="auto">
          <a:xfrm>
            <a:off x="2123728" y="3717032"/>
            <a:ext cx="5328592"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42"/>
                                        </p:tgtEl>
                                        <p:attrNameLst>
                                          <p:attrName>style.visibility</p:attrName>
                                        </p:attrNameLst>
                                      </p:cBhvr>
                                      <p:to>
                                        <p:strVal val="visible"/>
                                      </p:to>
                                    </p:set>
                                    <p:animEffect transition="in" filter="wheel(4)">
                                      <p:cBhvr>
                                        <p:cTn id="16" dur="2000"/>
                                        <p:tgtEl>
                                          <p:spTgt spid="1024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8</a:t>
            </a:fld>
            <a:endParaRPr lang="it-IT"/>
          </a:p>
        </p:txBody>
      </p:sp>
      <p:sp>
        <p:nvSpPr>
          <p:cNvPr id="7" name="CasellaDiTesto 6"/>
          <p:cNvSpPr txBox="1"/>
          <p:nvPr/>
        </p:nvSpPr>
        <p:spPr>
          <a:xfrm>
            <a:off x="323528" y="1484784"/>
            <a:ext cx="8424936" cy="3970318"/>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L'utenza adulta </a:t>
            </a:r>
            <a:r>
              <a:rPr lang="it-IT" dirty="0" smtClean="0">
                <a:solidFill>
                  <a:schemeClr val="accent1"/>
                </a:solidFill>
              </a:rPr>
              <a:t>che cerca nei paesi in via di sviluppo minori per fini sessuali può essere classificata dal movente specifico; contrariamente a quanto comunemente si può pensare e credere, i pedofili (coloro che cercano bambini in età prepuberale per intrattener con loro rapporti sessuali) non sono la maggioranza di questi "turisti“.</a:t>
            </a:r>
          </a:p>
          <a:p>
            <a:pPr algn="just"/>
            <a:r>
              <a:rPr lang="it-IT" b="1" dirty="0" smtClean="0">
                <a:solidFill>
                  <a:srgbClr val="FF0000"/>
                </a:solidFill>
              </a:rPr>
              <a:t>Vi possono esser difatti molti tossicodipendenti</a:t>
            </a:r>
            <a:r>
              <a:rPr lang="it-IT" dirty="0" smtClean="0">
                <a:solidFill>
                  <a:schemeClr val="accent1"/>
                </a:solidFill>
              </a:rPr>
              <a:t>, che possono preferire i bambini in quanto hanno una minore percezione del rischio di malattie sessualmente trasmissibili.</a:t>
            </a:r>
          </a:p>
          <a:p>
            <a:pPr algn="just"/>
            <a:r>
              <a:rPr lang="it-IT" b="1" dirty="0" smtClean="0">
                <a:solidFill>
                  <a:srgbClr val="FF0000"/>
                </a:solidFill>
              </a:rPr>
              <a:t>Vi sono poi </a:t>
            </a:r>
            <a:r>
              <a:rPr lang="it-IT" dirty="0" smtClean="0">
                <a:solidFill>
                  <a:schemeClr val="accent1"/>
                </a:solidFill>
              </a:rPr>
              <a:t>anche utenti situazionali, quelli che cioè non cercano preferenzialmente bambini ma che ne colgono semplicemente l'opportunità se e quando questa si presenti; infine vi può anche essere una completa mancanza di preoccupazione nel verificare l'età effettiva della persona che si prostituisce in cui si è incappati. </a:t>
            </a:r>
          </a:p>
          <a:p>
            <a:pPr algn="just"/>
            <a:r>
              <a:rPr lang="it-IT" b="1" dirty="0" smtClean="0">
                <a:solidFill>
                  <a:srgbClr val="FF0000"/>
                </a:solidFill>
              </a:rPr>
              <a:t>La maggioranza </a:t>
            </a:r>
            <a:r>
              <a:rPr lang="it-IT" dirty="0" smtClean="0">
                <a:solidFill>
                  <a:schemeClr val="accent1"/>
                </a:solidFill>
              </a:rPr>
              <a:t>dei minorenni sfruttati in questo commercio hanno meno di 12 anni.</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Varietà di utenti adulti</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1000"/>
                                        <p:tgtEl>
                                          <p:spTgt spid="7">
                                            <p:txEl>
                                              <p:pRg st="0" end="0"/>
                                            </p:txEl>
                                          </p:spTgt>
                                        </p:tgtEl>
                                      </p:cBhvr>
                                    </p:animEffect>
                                    <p:anim calcmode="lin" valueType="num">
                                      <p:cBhvr>
                                        <p:cTn id="1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1000"/>
                                        <p:tgtEl>
                                          <p:spTgt spid="7">
                                            <p:txEl>
                                              <p:pRg st="3" end="3"/>
                                            </p:txEl>
                                          </p:spTgt>
                                        </p:tgtEl>
                                      </p:cBhvr>
                                    </p:animEffect>
                                    <p:anim calcmode="lin" valueType="num">
                                      <p:cBhvr>
                                        <p:cTn id="3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8"/>
            <a:ext cx="7772400" cy="576063"/>
          </a:xfrm>
        </p:spPr>
        <p:txBody>
          <a:bodyPr>
            <a:noAutofit/>
          </a:bodyPr>
          <a:lstStyle/>
          <a:p>
            <a:pPr algn="ctr"/>
            <a:r>
              <a:rPr lang="it-IT" sz="4400" dirty="0" smtClean="0">
                <a:solidFill>
                  <a:srgbClr val="FF0000"/>
                </a:solidFill>
              </a:rPr>
              <a:t>Sfruttamento sessuale </a:t>
            </a:r>
            <a:r>
              <a:rPr lang="it-IT" sz="4800" dirty="0" smtClean="0">
                <a:solidFill>
                  <a:srgbClr val="FF0000"/>
                </a:solidFill>
              </a:rPr>
              <a:t>minorile</a:t>
            </a:r>
            <a:endParaRPr lang="it-IT" sz="4800" dirty="0">
              <a:solidFill>
                <a:srgbClr val="FF0000"/>
              </a:solidFill>
            </a:endParaRPr>
          </a:p>
        </p:txBody>
      </p:sp>
      <p:sp>
        <p:nvSpPr>
          <p:cNvPr id="5" name="Segnaposto data 4"/>
          <p:cNvSpPr>
            <a:spLocks noGrp="1"/>
          </p:cNvSpPr>
          <p:nvPr>
            <p:ph type="dt" sz="half" idx="10"/>
          </p:nvPr>
        </p:nvSpPr>
        <p:spPr/>
        <p:txBody>
          <a:bodyPr/>
          <a:lstStyle/>
          <a:p>
            <a:fld id="{49A5ABAC-3CF2-4A63-8E94-110297619747}" type="datetime1">
              <a:rPr lang="it-IT" smtClean="0"/>
              <a:pPr/>
              <a:t>22/04/2020</a:t>
            </a:fld>
            <a:endParaRPr lang="it-IT"/>
          </a:p>
        </p:txBody>
      </p:sp>
      <p:sp>
        <p:nvSpPr>
          <p:cNvPr id="6" name="Segnaposto numero diapositiva 5"/>
          <p:cNvSpPr>
            <a:spLocks noGrp="1"/>
          </p:cNvSpPr>
          <p:nvPr>
            <p:ph type="sldNum" sz="quarter" idx="12"/>
          </p:nvPr>
        </p:nvSpPr>
        <p:spPr/>
        <p:txBody>
          <a:bodyPr/>
          <a:lstStyle/>
          <a:p>
            <a:fld id="{99EC1C2D-B61C-4ADF-8D57-19534B39651B}" type="slidenum">
              <a:rPr lang="it-IT" smtClean="0"/>
              <a:pPr/>
              <a:t>9</a:t>
            </a:fld>
            <a:endParaRPr lang="it-IT"/>
          </a:p>
        </p:txBody>
      </p:sp>
      <p:sp>
        <p:nvSpPr>
          <p:cNvPr id="7" name="CasellaDiTesto 6"/>
          <p:cNvSpPr txBox="1"/>
          <p:nvPr/>
        </p:nvSpPr>
        <p:spPr>
          <a:xfrm>
            <a:off x="323528" y="1484784"/>
            <a:ext cx="8424936" cy="3139321"/>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I pedofili </a:t>
            </a:r>
            <a:r>
              <a:rPr lang="it-IT" dirty="0" smtClean="0">
                <a:solidFill>
                  <a:schemeClr val="accent1"/>
                </a:solidFill>
              </a:rPr>
              <a:t>utilizzano generalmente Internet per pianificare i loro viaggi, attraverso la ricerca d'informazioni e negoziazioni sulle effettive opportunità di turismo sessuale in quel dato paese; laddove i bambini si trovano in una situazione di più forte vulnerabilità e disagio sociale ed economico, pertanto, nei paesi più poveri.</a:t>
            </a:r>
          </a:p>
          <a:p>
            <a:pPr algn="just"/>
            <a:r>
              <a:rPr lang="it-IT" b="1" dirty="0" smtClean="0">
                <a:solidFill>
                  <a:srgbClr val="FF0000"/>
                </a:solidFill>
              </a:rPr>
              <a:t>Molti governi nazionali </a:t>
            </a:r>
            <a:r>
              <a:rPr lang="it-IT" dirty="0" smtClean="0">
                <a:solidFill>
                  <a:schemeClr val="accent1"/>
                </a:solidFill>
              </a:rPr>
              <a:t>hanno promulgato nel tempo leggi per consentire di poter perseguire penalmente propri cittadini, per abusi sessuali commessi su minori, al di fuori del proprio paese d'origine. </a:t>
            </a:r>
          </a:p>
          <a:p>
            <a:pPr algn="just"/>
            <a:r>
              <a:rPr lang="it-IT" b="1" dirty="0" smtClean="0">
                <a:solidFill>
                  <a:srgbClr val="FF0000"/>
                </a:solidFill>
              </a:rPr>
              <a:t>Tuttavia</a:t>
            </a:r>
            <a:r>
              <a:rPr lang="it-IT" dirty="0" smtClean="0">
                <a:solidFill>
                  <a:schemeClr val="accent1"/>
                </a:solidFill>
              </a:rPr>
              <a:t>, mentre le leggi contro il turismo sessuale possono scoraggiare facilmente i trasgressori situazionali dall'agire impulsivamente, ciò invece non accade con i pedofili i quali si recano appositamente in quei paesi con lo scopo di sfruttare sessualmente i loro cittadini più giovani.</a:t>
            </a:r>
            <a:endParaRPr lang="it-IT" dirty="0">
              <a:solidFill>
                <a:schemeClr val="accent1"/>
              </a:solidFill>
            </a:endParaRPr>
          </a:p>
        </p:txBody>
      </p:sp>
      <p:sp>
        <p:nvSpPr>
          <p:cNvPr id="9" name="CasellaDiTesto 8"/>
          <p:cNvSpPr txBox="1"/>
          <p:nvPr/>
        </p:nvSpPr>
        <p:spPr>
          <a:xfrm>
            <a:off x="251520" y="836712"/>
            <a:ext cx="8640960" cy="369332"/>
          </a:xfrm>
          <a:prstGeom prst="rect">
            <a:avLst/>
          </a:prstGeom>
          <a:noFill/>
        </p:spPr>
        <p:txBody>
          <a:bodyPr wrap="square" rtlCol="0">
            <a:spAutoFit/>
          </a:bodyPr>
          <a:lstStyle/>
          <a:p>
            <a:pPr algn="ctr"/>
            <a:r>
              <a:rPr lang="it-IT" b="1" dirty="0" smtClean="0"/>
              <a:t>I bambini più vulnerabili, prede dei pedofili</a:t>
            </a:r>
            <a:endParaRPr lang="it-IT" b="1" dirty="0"/>
          </a:p>
        </p:txBody>
      </p:sp>
      <p:pic>
        <p:nvPicPr>
          <p:cNvPr id="11266" name="Picture 2" descr="C:\Users\Master\Desktop\Sfruttamento\min9.jpg"/>
          <p:cNvPicPr>
            <a:picLocks noChangeAspect="1" noChangeArrowheads="1"/>
          </p:cNvPicPr>
          <p:nvPr/>
        </p:nvPicPr>
        <p:blipFill>
          <a:blip r:embed="rId2" cstate="print"/>
          <a:srcRect/>
          <a:stretch>
            <a:fillRect/>
          </a:stretch>
        </p:blipFill>
        <p:spPr bwMode="auto">
          <a:xfrm>
            <a:off x="2339751" y="4797152"/>
            <a:ext cx="4076761" cy="16561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1266"/>
                                        </p:tgtEl>
                                        <p:attrNameLst>
                                          <p:attrName>style.visibility</p:attrName>
                                        </p:attrNameLst>
                                      </p:cBhvr>
                                      <p:to>
                                        <p:strVal val="visible"/>
                                      </p:to>
                                    </p:set>
                                    <p:animEffect transition="in" filter="wheel(4)">
                                      <p:cBhvr>
                                        <p:cTn id="16" dur="2000"/>
                                        <p:tgtEl>
                                          <p:spTgt spid="1126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fade">
                                      <p:cBhvr>
                                        <p:cTn id="35" dur="1000"/>
                                        <p:tgtEl>
                                          <p:spTgt spid="7">
                                            <p:txEl>
                                              <p:pRg st="2" end="2"/>
                                            </p:txEl>
                                          </p:spTgt>
                                        </p:tgtEl>
                                      </p:cBhvr>
                                    </p:animEffect>
                                    <p:anim calcmode="lin" valueType="num">
                                      <p:cBhvr>
                                        <p:cTn id="36"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207</TotalTime>
  <Words>2035</Words>
  <Application>Microsoft Office PowerPoint</Application>
  <PresentationFormat>Presentazione su schermo (4:3)</PresentationFormat>
  <Paragraphs>263</Paragraphs>
  <Slides>39</Slides>
  <Notes>0</Notes>
  <HiddenSlides>0</HiddenSlides>
  <MMClips>0</MMClips>
  <ScaleCrop>false</ScaleCrop>
  <HeadingPairs>
    <vt:vector size="4" baseType="variant">
      <vt:variant>
        <vt:lpstr>Tema</vt:lpstr>
      </vt:variant>
      <vt:variant>
        <vt:i4>1</vt:i4>
      </vt:variant>
      <vt:variant>
        <vt:lpstr>Titoli diapositive</vt:lpstr>
      </vt:variant>
      <vt:variant>
        <vt:i4>39</vt:i4>
      </vt:variant>
    </vt:vector>
  </HeadingPairs>
  <TitlesOfParts>
    <vt:vector size="40" baseType="lpstr">
      <vt:lpstr>Equinozio</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Sfruttamento sessuale minorile</vt:lpstr>
      <vt:lpstr>    TURISMO SESSUALE E   PROSTITUZIONE MINORILE </vt:lpstr>
      <vt:lpstr>La prostituzione minorile è una forma di SCHIAVITU’ a livello planetario che si connota come abuso di minori a livello sessuale</vt:lpstr>
      <vt:lpstr>Esistono DUE FORME di prostituzione infantile</vt:lpstr>
      <vt:lpstr>Chi è il TURISTA SESSUALE?!</vt:lpstr>
      <vt:lpstr>Il bambino ABUSATO:</vt:lpstr>
      <vt:lpstr>I GOVERNI interessati:</vt:lpstr>
      <vt:lpstr>PROSTITUZIONE MINORILE NEL MONDO</vt:lpstr>
      <vt:lpstr>Diapositiva 30</vt:lpstr>
      <vt:lpstr>Diapositiva 31</vt:lpstr>
      <vt:lpstr>PROSTITUZIONE MINORILE IN ITALIA</vt:lpstr>
      <vt:lpstr>Chi sono i MINORI vittime  di abusi?</vt:lpstr>
      <vt:lpstr>Il bambino STRANIERO:</vt:lpstr>
      <vt:lpstr>Il bambino STRANIERO:</vt:lpstr>
      <vt:lpstr>Il bambino ITALIANO:</vt:lpstr>
      <vt:lpstr>TUTELA giuridica:</vt:lpstr>
      <vt:lpstr>La prostituzione minorile è un REATO che rientra nei delitti contro la persona. Il reato è consumato da chiunque sfrutti o induca la prostituzione di un soggetto minore!!</vt:lpstr>
      <vt:lpstr>Diapositiva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Sfruttamento sessuale minorile</dc:title>
  <dc:creator>Francesco Cannizzaro</dc:creator>
  <cp:lastModifiedBy>Master</cp:lastModifiedBy>
  <cp:revision>26</cp:revision>
  <dcterms:created xsi:type="dcterms:W3CDTF">2019-08-31T19:27:35Z</dcterms:created>
  <dcterms:modified xsi:type="dcterms:W3CDTF">2020-04-22T09:43:16Z</dcterms:modified>
</cp:coreProperties>
</file>